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24"/>
  </p:notesMasterIdLst>
  <p:sldIdLst>
    <p:sldId id="269" r:id="rId2"/>
    <p:sldId id="326" r:id="rId3"/>
    <p:sldId id="306" r:id="rId4"/>
    <p:sldId id="315" r:id="rId5"/>
    <p:sldId id="328" r:id="rId6"/>
    <p:sldId id="329" r:id="rId7"/>
    <p:sldId id="335" r:id="rId8"/>
    <p:sldId id="330" r:id="rId9"/>
    <p:sldId id="336" r:id="rId10"/>
    <p:sldId id="323" r:id="rId11"/>
    <p:sldId id="333" r:id="rId12"/>
    <p:sldId id="324" r:id="rId13"/>
    <p:sldId id="263" r:id="rId14"/>
    <p:sldId id="299" r:id="rId15"/>
    <p:sldId id="280" r:id="rId16"/>
    <p:sldId id="332" r:id="rId17"/>
    <p:sldId id="311" r:id="rId18"/>
    <p:sldId id="268" r:id="rId19"/>
    <p:sldId id="337" r:id="rId20"/>
    <p:sldId id="338" r:id="rId21"/>
    <p:sldId id="339" r:id="rId22"/>
    <p:sldId id="340" r:id="rId2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88DBA4-52EA-4B14-ADFC-5BF17087807E}">
          <p14:sldIdLst>
            <p14:sldId id="269"/>
            <p14:sldId id="326"/>
            <p14:sldId id="306"/>
            <p14:sldId id="315"/>
            <p14:sldId id="328"/>
            <p14:sldId id="329"/>
            <p14:sldId id="335"/>
            <p14:sldId id="330"/>
            <p14:sldId id="336"/>
            <p14:sldId id="323"/>
            <p14:sldId id="333"/>
            <p14:sldId id="324"/>
            <p14:sldId id="263"/>
            <p14:sldId id="299"/>
            <p14:sldId id="280"/>
            <p14:sldId id="332"/>
            <p14:sldId id="311"/>
            <p14:sldId id="268"/>
            <p14:sldId id="337"/>
            <p14:sldId id="338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399FF"/>
    <a:srgbClr val="FFFF99"/>
    <a:srgbClr val="B2B2B2"/>
    <a:srgbClr val="66FFFF"/>
    <a:srgbClr val="00FF00"/>
    <a:srgbClr val="0909ED"/>
    <a:srgbClr val="37C6F3"/>
    <a:srgbClr val="4F98DB"/>
    <a:srgbClr val="469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195866141732285E-2"/>
          <c:y val="4.1888135586942793E-2"/>
          <c:w val="0.64424056048112099"/>
          <c:h val="0.841663653910965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B2C-48CE-B754-9F35C21A3D87}"/>
              </c:ext>
            </c:extLst>
          </c:dPt>
          <c:dLbls>
            <c:dLbl>
              <c:idx val="0"/>
              <c:layout>
                <c:manualLayout>
                  <c:x val="0"/>
                  <c:y val="4.70376467843101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2C-48CE-B754-9F35C21A3D87}"/>
                </c:ext>
              </c:extLst>
            </c:dLbl>
            <c:dLbl>
              <c:idx val="1"/>
              <c:layout>
                <c:manualLayout>
                  <c:x val="1.2500000000000013E-2"/>
                  <c:y val="-3.29263527490171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2C-48CE-B754-9F35C21A3D87}"/>
                </c:ext>
              </c:extLst>
            </c:dLbl>
            <c:dLbl>
              <c:idx val="2"/>
              <c:layout>
                <c:manualLayout>
                  <c:x val="2.7777777777777523E-3"/>
                  <c:y val="-2.35188233921550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2C-48CE-B754-9F35C21A3D87}"/>
                </c:ext>
              </c:extLst>
            </c:dLbl>
            <c:dLbl>
              <c:idx val="3"/>
              <c:layout>
                <c:manualLayout>
                  <c:x val="1.9444444444444445E-2"/>
                  <c:y val="-2.58707057313706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2C-48CE-B754-9F35C21A3D87}"/>
                </c:ext>
              </c:extLst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2C-48CE-B754-9F35C21A3D87}"/>
                </c:ext>
              </c:extLst>
            </c:dLbl>
            <c:dLbl>
              <c:idx val="5"/>
              <c:layout>
                <c:manualLayout>
                  <c:x val="-1.5277777777777777E-2"/>
                  <c:y val="-1.64633615620943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2C-48CE-B754-9F35C21A3D87}"/>
                </c:ext>
              </c:extLst>
            </c:dLbl>
            <c:dLbl>
              <c:idx val="6"/>
              <c:layout>
                <c:manualLayout>
                  <c:x val="3.5750109361329836E-2"/>
                  <c:y val="-1.8815058713724069E-2"/>
                </c:manualLayout>
              </c:layout>
              <c:tx>
                <c:rich>
                  <a:bodyPr rot="0" vert="horz"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2C-48CE-B754-9F35C21A3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Продажа и аренда земли и имущества</c:v>
                </c:pt>
                <c:pt idx="4">
                  <c:v>Налоги на имущество</c:v>
                </c:pt>
                <c:pt idx="5">
                  <c:v>Штрафы, санкции. Негативка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240000</c:v>
                </c:pt>
                <c:pt idx="1">
                  <c:v>27100</c:v>
                </c:pt>
                <c:pt idx="2">
                  <c:v>14512</c:v>
                </c:pt>
                <c:pt idx="3">
                  <c:v>12463</c:v>
                </c:pt>
                <c:pt idx="4">
                  <c:v>29038</c:v>
                </c:pt>
                <c:pt idx="5">
                  <c:v>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C-48CE-B754-9F35C21A3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4AAA-4D8E-AF64-1E80E9CDBB8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Продажа и аренда земли и имущества</c:v>
                </c:pt>
                <c:pt idx="4">
                  <c:v>Налоги на имущество</c:v>
                </c:pt>
                <c:pt idx="5">
                  <c:v>Штрафы, санкции. Негативка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8B2C-48CE-B754-9F35C21A3D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8B2C-48CE-B754-9F35C21A3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8B2C-48CE-B754-9F35C21A3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8B2C-48CE-B754-9F35C21A3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8B2C-48CE-B754-9F35C21A3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8B2C-48CE-B754-9F35C21A3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8B2C-48CE-B754-9F35C21A3D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8B2C-48CE-B754-9F35C21A3D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8B2C-48CE-B754-9F35C21A3D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8B2C-48CE-B754-9F35C21A3D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8B2C-48CE-B754-9F35C21A3D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8B2C-48CE-B754-9F35C21A3D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8B2C-48CE-B754-9F35C21A3D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4AAA-4D8E-AF64-1E80E9CDBB8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Продажа и аренда земли и имущества</c:v>
                </c:pt>
                <c:pt idx="4">
                  <c:v>Налоги на имущество</c:v>
                </c:pt>
                <c:pt idx="5">
                  <c:v>Штрафы, санкции. Негативка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8B2C-48CE-B754-9F35C21A3D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70-4650-A5DF-415EB6D9F5F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70-4650-A5DF-415EB6D9F5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70-4650-A5DF-415EB6D9F5F0}"/>
              </c:ext>
            </c:extLst>
          </c:dPt>
          <c:dLbls>
            <c:dLbl>
              <c:idx val="0"/>
              <c:layout>
                <c:manualLayout>
                  <c:x val="0.23180076628352492"/>
                  <c:y val="-3.716608141469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70-4650-A5DF-415EB6D9F5F0}"/>
                </c:ext>
              </c:extLst>
            </c:dLbl>
            <c:dLbl>
              <c:idx val="1"/>
              <c:layout>
                <c:manualLayout>
                  <c:x val="0.13218390804597702"/>
                  <c:y val="-3.716608141469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70-4650-A5DF-415EB6D9F5F0}"/>
                </c:ext>
              </c:extLst>
            </c:dLbl>
            <c:dLbl>
              <c:idx val="2"/>
              <c:layout>
                <c:manualLayout>
                  <c:x val="-2.6819923371647649E-2"/>
                  <c:y val="-0.1517614991099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70-4650-A5DF-415EB6D9F5F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Лист1!$A$85:$A$87</c:f>
              <c:strCache>
                <c:ptCount val="1"/>
                <c:pt idx="0">
                  <c:v>2023 г.</c:v>
                </c:pt>
              </c:strCache>
            </c:strRef>
          </c:cat>
          <c:val>
            <c:numRef>
              <c:f>Лист1!$B$85:$B$87</c:f>
              <c:numCache>
                <c:formatCode>General</c:formatCode>
                <c:ptCount val="3"/>
                <c:pt idx="0">
                  <c:v>5925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70-4650-A5DF-415EB6D9F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839232"/>
        <c:axId val="164836880"/>
        <c:axId val="0"/>
      </c:bar3DChart>
      <c:catAx>
        <c:axId val="16483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36880"/>
        <c:crosses val="autoZero"/>
        <c:auto val="1"/>
        <c:lblAlgn val="ctr"/>
        <c:lblOffset val="100"/>
        <c:noMultiLvlLbl val="0"/>
      </c:catAx>
      <c:valAx>
        <c:axId val="16483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392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C3-4BCF-9DD3-807FF6A3B8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C3-4BCF-9DD3-807FF6A3B8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C3-4BCF-9DD3-807FF6A3B82E}"/>
              </c:ext>
            </c:extLst>
          </c:dPt>
          <c:dLbls>
            <c:dLbl>
              <c:idx val="0"/>
              <c:layout>
                <c:manualLayout>
                  <c:x val="0.23180076628352492"/>
                  <c:y val="-3.716608141469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3-4BCF-9DD3-807FF6A3B82E}"/>
                </c:ext>
              </c:extLst>
            </c:dLbl>
            <c:dLbl>
              <c:idx val="1"/>
              <c:layout>
                <c:manualLayout>
                  <c:x val="0.13218390804597702"/>
                  <c:y val="-3.716608141469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C3-4BCF-9DD3-807FF6A3B82E}"/>
                </c:ext>
              </c:extLst>
            </c:dLbl>
            <c:dLbl>
              <c:idx val="2"/>
              <c:layout>
                <c:manualLayout>
                  <c:x val="-2.6819923371647649E-2"/>
                  <c:y val="-0.1517614991099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C3-4BCF-9DD3-807FF6A3B82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Лист1!$A$85:$A$87</c:f>
              <c:strCache>
                <c:ptCount val="1"/>
                <c:pt idx="0">
                  <c:v>2023 г.</c:v>
                </c:pt>
              </c:strCache>
            </c:strRef>
          </c:cat>
          <c:val>
            <c:numRef>
              <c:f>Лист1!$B$85:$B$87</c:f>
              <c:numCache>
                <c:formatCode>General</c:formatCode>
                <c:ptCount val="3"/>
                <c:pt idx="0">
                  <c:v>23113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C3-4BCF-9DD3-807FF6A3B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835704"/>
        <c:axId val="164836096"/>
        <c:axId val="0"/>
      </c:bar3DChart>
      <c:catAx>
        <c:axId val="164835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36096"/>
        <c:crosses val="autoZero"/>
        <c:auto val="1"/>
        <c:lblAlgn val="ctr"/>
        <c:lblOffset val="100"/>
        <c:noMultiLvlLbl val="0"/>
      </c:catAx>
      <c:valAx>
        <c:axId val="164836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3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8684E-4"/>
          <c:y val="6.8750002773600119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rgbClr val="0909ED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64BB-460A-A732-625EF38238B6}"/>
              </c:ext>
            </c:extLst>
          </c:dPt>
          <c:dPt>
            <c:idx val="1"/>
            <c:bubble3D val="0"/>
            <c:explosion val="12"/>
            <c:spPr>
              <a:solidFill>
                <a:srgbClr val="05CB4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64BB-460A-A732-625EF38238B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2808</c:v>
                </c:pt>
                <c:pt idx="1">
                  <c:v>335.7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B-460A-A732-625EF3823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5405395622115672E-2"/>
          <c:w val="1"/>
          <c:h val="0.97951583900563677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16-45EF-B991-7F6EE5057C3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16-45EF-B991-7F6EE5057C3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16-45EF-B991-7F6EE5057C3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rgbClr val="B499C3"/>
                </a:solidFill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A16-45EF-B991-7F6EE5057C3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A16-45EF-B991-7F6EE5057C3C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A16-45EF-B991-7F6EE5057C3C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A16-45EF-B991-7F6EE5057C3C}"/>
              </c:ext>
            </c:extLst>
          </c:dPt>
          <c:dPt>
            <c:idx val="7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F-0270-48FC-B03B-FA692FBCEB27}"/>
              </c:ext>
            </c:extLst>
          </c:dPt>
          <c:dLbls>
            <c:dLbl>
              <c:idx val="0"/>
              <c:layout>
                <c:manualLayout>
                  <c:x val="0.30761524581559901"/>
                  <c:y val="0.294210318664574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8%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rgbClr val="FF0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964302405334209"/>
                      <c:h val="0.10193460228855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16-45EF-B991-7F6EE5057C3C}"/>
                </c:ext>
              </c:extLst>
            </c:dLbl>
            <c:dLbl>
              <c:idx val="1"/>
              <c:layout>
                <c:manualLayout>
                  <c:x val="1.7664225047791624E-2"/>
                  <c:y val="6.39325739609474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2%</a:t>
                    </a:r>
                    <a:endParaRPr lang="en-US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16-45EF-B991-7F6EE5057C3C}"/>
                </c:ext>
              </c:extLst>
            </c:dLbl>
            <c:dLbl>
              <c:idx val="2"/>
              <c:layout>
                <c:manualLayout>
                  <c:x val="-9.0655516245321408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en-US" sz="160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6-45EF-B991-7F6EE5057C3C}"/>
                </c:ext>
              </c:extLst>
            </c:dLbl>
            <c:dLbl>
              <c:idx val="3"/>
              <c:layout>
                <c:manualLayout>
                  <c:x val="-0.36075900570434705"/>
                  <c:y val="0.6213170352012424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65%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rgbClr val="00FFFF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16-45EF-B991-7F6EE5057C3C}"/>
                </c:ext>
              </c:extLst>
            </c:dLbl>
            <c:dLbl>
              <c:idx val="4"/>
              <c:layout>
                <c:manualLayout>
                  <c:x val="-5.4452633180813712E-2"/>
                  <c:y val="0.3511667313041057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12%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16-45EF-B991-7F6EE5057C3C}"/>
                </c:ext>
              </c:extLst>
            </c:dLbl>
            <c:dLbl>
              <c:idx val="5"/>
              <c:layout>
                <c:manualLayout>
                  <c:x val="-0.43381075474372577"/>
                  <c:y val="-0.3874870887494942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en-US" sz="160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16-45EF-B991-7F6EE5057C3C}"/>
                </c:ext>
              </c:extLst>
            </c:dLbl>
            <c:dLbl>
              <c:idx val="6"/>
              <c:layout>
                <c:manualLayout>
                  <c:x val="-0.18268192901938099"/>
                  <c:y val="-0.6835665079942183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en-US" sz="2000" dirty="0"/>
                  </a:p>
                </c:rich>
              </c:tx>
              <c:spPr>
                <a:solidFill>
                  <a:srgbClr val="FFC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16-45EF-B991-7F6EE5057C3C}"/>
                </c:ext>
              </c:extLst>
            </c:dLbl>
            <c:dLbl>
              <c:idx val="7"/>
              <c:layout>
                <c:manualLayout>
                  <c:x val="0.7215698495186359"/>
                  <c:y val="-0.3393391944017136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rgbClr val="00B05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70-48FC-B03B-FA692FBCEB27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ЖКХ</c:v>
                </c:pt>
                <c:pt idx="1">
                  <c:v>Социальная политика</c:v>
                </c:pt>
                <c:pt idx="2">
                  <c:v>Национальная экономика</c:v>
                </c:pt>
                <c:pt idx="3">
                  <c:v>Физкультура и спорт</c:v>
                </c:pt>
                <c:pt idx="4">
                  <c:v>Прочие</c:v>
                </c:pt>
                <c:pt idx="5">
                  <c:v>Общегосударственные вопросы</c:v>
                </c:pt>
                <c:pt idx="6">
                  <c:v>Культура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>
                  <c:v>38735</c:v>
                </c:pt>
                <c:pt idx="1">
                  <c:v>31313</c:v>
                </c:pt>
                <c:pt idx="2">
                  <c:v>27998</c:v>
                </c:pt>
                <c:pt idx="3">
                  <c:v>37554</c:v>
                </c:pt>
                <c:pt idx="4">
                  <c:v>34081</c:v>
                </c:pt>
                <c:pt idx="5">
                  <c:v>80450</c:v>
                </c:pt>
                <c:pt idx="6">
                  <c:v>122759</c:v>
                </c:pt>
                <c:pt idx="7">
                  <c:v>694378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16-45EF-B991-7F6EE5057C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3394910144083608E-2"/>
          <c:y val="4.8120119649756495E-2"/>
          <c:w val="0.3709640499714591"/>
          <c:h val="0.88576266702667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0347211776864515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5B8-4176-90F4-E4FAC255A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5B8-4176-90F4-E4FAC255A4A7}"/>
              </c:ext>
            </c:extLst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387799</c:v>
                </c:pt>
                <c:pt idx="1">
                  <c:v>51907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B8-4176-90F4-E4FAC255A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6C8C8-DD8F-42E6-8E12-8266A6CCEA0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42E18-D08D-4EBF-87DA-8C54BB902454}" type="pres">
      <dgm:prSet presAssocID="{C706C8C8-DD8F-42E6-8E12-8266A6CCEA0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A91F116-C5F3-4756-B403-34CC2883342E}" type="presOf" srcId="{C706C8C8-DD8F-42E6-8E12-8266A6CCEA01}" destId="{B8A42E18-D08D-4EBF-87DA-8C54BB90245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</a:p>
        <a:p>
          <a:r>
            <a:rPr lang="ru-RU" sz="2800" b="1" dirty="0" smtClean="0">
              <a:latin typeface="Calibri" panose="020F0502020204030204" pitchFamily="34" charset="0"/>
            </a:rPr>
            <a:t> 35712,6</a:t>
          </a:r>
        </a:p>
        <a:p>
          <a:r>
            <a:rPr lang="ru-RU" sz="2800" b="1" dirty="0" err="1" smtClean="0">
              <a:latin typeface="Calibri" panose="020F0502020204030204" pitchFamily="34" charset="0"/>
            </a:rPr>
            <a:t>тыс.руб</a:t>
          </a:r>
          <a:r>
            <a:rPr lang="ru-RU" sz="2800" b="1" dirty="0" smtClean="0">
              <a:latin typeface="Calibri" panose="020F0502020204030204" pitchFamily="34" charset="0"/>
            </a:rPr>
            <a:t>.</a:t>
          </a:r>
          <a:endParaRPr lang="ru-RU" sz="2800" b="1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r>
            <a:rPr lang="ru-RU" sz="2800" b="1" dirty="0" smtClean="0">
              <a:latin typeface="Calibri" panose="020F0502020204030204" pitchFamily="34" charset="0"/>
            </a:rPr>
            <a:t> 4</a:t>
          </a:r>
          <a:r>
            <a:rPr lang="en-US" sz="2800" b="1" dirty="0" smtClean="0">
              <a:latin typeface="Calibri" panose="020F0502020204030204" pitchFamily="34" charset="0"/>
            </a:rPr>
            <a:t>22</a:t>
          </a:r>
          <a:r>
            <a:rPr lang="ru-RU" sz="2800" b="1" dirty="0" smtClean="0">
              <a:latin typeface="Calibri" panose="020F0502020204030204" pitchFamily="34" charset="0"/>
            </a:rPr>
            <a:t>872,5</a:t>
          </a:r>
        </a:p>
        <a:p>
          <a:r>
            <a:rPr lang="ru-RU" sz="2800" b="1" dirty="0" err="1" smtClean="0">
              <a:latin typeface="Calibri" panose="020F0502020204030204" pitchFamily="34" charset="0"/>
            </a:rPr>
            <a:t>тыс.руб</a:t>
          </a:r>
          <a:r>
            <a:rPr lang="ru-RU" sz="2800" b="1" dirty="0" smtClean="0">
              <a:latin typeface="Calibri" panose="020F0502020204030204" pitchFamily="34" charset="0"/>
            </a:rPr>
            <a:t>.</a:t>
          </a:r>
          <a:endParaRPr lang="ru-RU" sz="2800" b="1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</a:p>
        <a:p>
          <a:r>
            <a:rPr lang="ru-RU" sz="2800" b="1" dirty="0" smtClean="0">
              <a:latin typeface="Calibri" panose="020F0502020204030204" pitchFamily="34" charset="0"/>
            </a:rPr>
            <a:t>27</a:t>
          </a:r>
          <a:r>
            <a:rPr lang="en-US" sz="2800" b="1" dirty="0" smtClean="0">
              <a:latin typeface="Calibri" panose="020F0502020204030204" pitchFamily="34" charset="0"/>
            </a:rPr>
            <a:t>9083,44</a:t>
          </a:r>
          <a:r>
            <a:rPr lang="ru-RU" sz="2800" b="1" dirty="0" err="1" smtClean="0">
              <a:latin typeface="Calibri" panose="020F0502020204030204" pitchFamily="34" charset="0"/>
            </a:rPr>
            <a:t>тыс.руб</a:t>
          </a:r>
          <a:r>
            <a:rPr lang="ru-RU" sz="2800" b="1" dirty="0" smtClean="0">
              <a:latin typeface="Calibri" panose="020F0502020204030204" pitchFamily="34" charset="0"/>
            </a:rPr>
            <a:t>.</a:t>
          </a:r>
          <a:endParaRPr lang="ru-RU" sz="2800" b="1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 custLinFactNeighborX="87768" custLinFactNeighborY="-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264B78E8-7950-4400-ACA8-9119C4905CF5}" type="presOf" srcId="{67C7744D-F836-439D-91A5-1D81A2E1704D}" destId="{CA99139A-4EAB-4B57-BC26-79E8E6CBF799}" srcOrd="0" destOrd="0" presId="urn:microsoft.com/office/officeart/2005/8/layout/hList6"/>
    <dgm:cxn modelId="{2B31E2B7-2131-4A10-AB4B-F209146E99E2}" type="presOf" srcId="{8DB25C4B-1BAA-42B9-B3FF-E35F9F0E1582}" destId="{5A1DE6D5-C40A-46BA-9C58-60AEC490E658}" srcOrd="0" destOrd="0" presId="urn:microsoft.com/office/officeart/2005/8/layout/hList6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7DBDC135-B037-41B2-8E8C-8124F50A8A73}" type="presOf" srcId="{7B6CAEFA-3528-48B9-9902-08F0A062BD4F}" destId="{6EE0C736-319D-4155-B3CC-DB160B1B3EE1}" srcOrd="0" destOrd="0" presId="urn:microsoft.com/office/officeart/2005/8/layout/hList6"/>
    <dgm:cxn modelId="{942EFA5E-6B56-4FAF-B461-5960BBC9B87D}" type="presOf" srcId="{AFE1F283-94EA-4454-B022-26D31AC9622F}" destId="{18EB1483-3729-428B-9B16-664868120BEA}" srcOrd="0" destOrd="0" presId="urn:microsoft.com/office/officeart/2005/8/layout/hList6"/>
    <dgm:cxn modelId="{74BBD5FE-E65B-415F-9561-8D248AB5BF4A}" type="presParOf" srcId="{CA99139A-4EAB-4B57-BC26-79E8E6CBF799}" destId="{5A1DE6D5-C40A-46BA-9C58-60AEC490E658}" srcOrd="0" destOrd="0" presId="urn:microsoft.com/office/officeart/2005/8/layout/hList6"/>
    <dgm:cxn modelId="{2B1DE8FE-215F-479A-AB3A-49D95EA3C724}" type="presParOf" srcId="{CA99139A-4EAB-4B57-BC26-79E8E6CBF799}" destId="{9C248FA2-7F3B-42DC-B7B9-571E34DC36CA}" srcOrd="1" destOrd="0" presId="urn:microsoft.com/office/officeart/2005/8/layout/hList6"/>
    <dgm:cxn modelId="{BC98B706-44E8-4E63-B988-E96902354164}" type="presParOf" srcId="{CA99139A-4EAB-4B57-BC26-79E8E6CBF799}" destId="{6EE0C736-319D-4155-B3CC-DB160B1B3EE1}" srcOrd="2" destOrd="0" presId="urn:microsoft.com/office/officeart/2005/8/layout/hList6"/>
    <dgm:cxn modelId="{5B69A696-F4BE-4F1D-8FAF-54BB66A2565A}" type="presParOf" srcId="{CA99139A-4EAB-4B57-BC26-79E8E6CBF799}" destId="{CE86B043-D67A-4CEF-86A9-AAB2B53A8E3C}" srcOrd="3" destOrd="0" presId="urn:microsoft.com/office/officeart/2005/8/layout/hList6"/>
    <dgm:cxn modelId="{02C20408-4822-46B3-B5D5-EA24E5C46261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1</a:t>
          </a:r>
          <a:r>
            <a:rPr lang="en-US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072466</a:t>
          </a: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28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err="1" smtClean="0">
              <a:effectLst/>
              <a:latin typeface="Times New Roman" pitchFamily="18" charset="0"/>
              <a:cs typeface="Times New Roman" pitchFamily="18" charset="0"/>
            </a:rPr>
            <a:t>Общегосу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-дарственные вопросы </a:t>
          </a:r>
        </a:p>
        <a:p>
          <a:pPr>
            <a:spcAft>
              <a:spcPts val="0"/>
            </a:spcAft>
          </a:pPr>
          <a:r>
            <a:rPr lang="en-US" sz="1600" b="1" dirty="0" smtClean="0">
              <a:effectLst/>
              <a:latin typeface="Times New Roman" pitchFamily="18" charset="0"/>
              <a:cs typeface="Times New Roman" pitchFamily="18" charset="0"/>
            </a:rPr>
            <a:t>91438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</a:p>
        <a:p>
          <a:pPr>
            <a:spcAft>
              <a:spcPts val="0"/>
            </a:spcAft>
          </a:pPr>
          <a:endParaRPr lang="ru-RU" sz="16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Националь-</a:t>
          </a:r>
          <a:r>
            <a:rPr lang="ru-RU" sz="1600" b="1" dirty="0" err="1" smtClean="0">
              <a:effectLst/>
              <a:latin typeface="Times New Roman" pitchFamily="18" charset="0"/>
              <a:cs typeface="Times New Roman" pitchFamily="18" charset="0"/>
            </a:rPr>
            <a:t>ная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оборона</a:t>
          </a:r>
        </a:p>
        <a:p>
          <a:pPr>
            <a:spcAft>
              <a:spcPct val="3500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3161 тыс. рублей </a:t>
          </a:r>
          <a:endParaRPr lang="ru-RU" sz="16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Жилищно-</a:t>
          </a:r>
          <a:r>
            <a:rPr lang="ru-RU" sz="1600" b="1" dirty="0" err="1" smtClean="0">
              <a:effectLst/>
              <a:latin typeface="Times New Roman" pitchFamily="18" charset="0"/>
              <a:cs typeface="Times New Roman" pitchFamily="18" charset="0"/>
            </a:rPr>
            <a:t>коммуналь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err="1" smtClean="0">
              <a:effectLst/>
              <a:latin typeface="Times New Roman" pitchFamily="18" charset="0"/>
              <a:cs typeface="Times New Roman" pitchFamily="18" charset="0"/>
            </a:rPr>
            <a:t>ное</a:t>
          </a:r>
          <a:r>
            <a:rPr lang="ru-RU" sz="1200" b="1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хозяйство </a:t>
          </a:r>
        </a:p>
        <a:p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b="1" dirty="0" smtClean="0">
              <a:effectLst/>
              <a:latin typeface="Times New Roman" pitchFamily="18" charset="0"/>
              <a:cs typeface="Times New Roman" pitchFamily="18" charset="0"/>
            </a:rPr>
            <a:t>6705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</a:p>
        <a:p>
          <a:endParaRPr lang="ru-RU" sz="12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Прочие расходы </a:t>
          </a:r>
        </a:p>
        <a:p>
          <a:pPr>
            <a:spcAft>
              <a:spcPts val="0"/>
            </a:spcAft>
          </a:pPr>
          <a:r>
            <a:rPr lang="en-US" sz="1600" b="1" dirty="0" smtClean="0">
              <a:effectLst/>
              <a:latin typeface="Times New Roman" pitchFamily="18" charset="0"/>
              <a:cs typeface="Times New Roman" pitchFamily="18" charset="0"/>
            </a:rPr>
            <a:t>5199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тыс. рублей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spcAft>
              <a:spcPct val="35000"/>
            </a:spcAft>
          </a:pP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>
            <a:spcAft>
              <a:spcPts val="0"/>
            </a:spcAft>
          </a:pPr>
          <a:r>
            <a:rPr lang="en-US" sz="1600" b="1" dirty="0" smtClean="0">
              <a:effectLst/>
              <a:latin typeface="Times New Roman" pitchFamily="18" charset="0"/>
              <a:cs typeface="Times New Roman" pitchFamily="18" charset="0"/>
            </a:rPr>
            <a:t>44094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тыс. рублей</a:t>
          </a:r>
        </a:p>
        <a:p>
          <a:pPr>
            <a:spcAft>
              <a:spcPct val="35000"/>
            </a:spcAft>
          </a:pPr>
          <a:endParaRPr lang="ru-RU" sz="16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Культура</a:t>
          </a:r>
        </a:p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122759 тыс. рублей </a:t>
          </a:r>
        </a:p>
        <a:p>
          <a:pPr>
            <a:spcAft>
              <a:spcPct val="35000"/>
            </a:spcAft>
          </a:pP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smtClean="0">
              <a:effectLst/>
              <a:latin typeface="Times New Roman" pitchFamily="18" charset="0"/>
              <a:cs typeface="Times New Roman" pitchFamily="18" charset="0"/>
            </a:rPr>
            <a:t>700998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</a:p>
        <a:p>
          <a:pPr>
            <a:spcAft>
              <a:spcPct val="35000"/>
            </a:spcAft>
          </a:pP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Социальная политика </a:t>
          </a:r>
        </a:p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b="1" dirty="0" smtClean="0">
              <a:effectLst/>
              <a:latin typeface="Times New Roman" pitchFamily="18" charset="0"/>
              <a:cs typeface="Times New Roman" pitchFamily="18" charset="0"/>
            </a:rPr>
            <a:t>4084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</a:p>
        <a:p>
          <a:pPr>
            <a:spcAft>
              <a:spcPts val="0"/>
            </a:spcAft>
          </a:pP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Националь-</a:t>
          </a:r>
          <a:r>
            <a:rPr lang="ru-RU" sz="1600" b="1" dirty="0" err="1" smtClean="0">
              <a:effectLst/>
              <a:latin typeface="Times New Roman" pitchFamily="18" charset="0"/>
              <a:cs typeface="Times New Roman" pitchFamily="18" charset="0"/>
            </a:rPr>
            <a:t>ная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экономика </a:t>
          </a:r>
        </a:p>
        <a:p>
          <a:pPr>
            <a:spcAft>
              <a:spcPts val="0"/>
            </a:spcAft>
          </a:pPr>
          <a:r>
            <a:rPr lang="en-US" sz="1600" b="1" dirty="0" smtClean="0">
              <a:effectLst/>
              <a:latin typeface="Times New Roman" pitchFamily="18" charset="0"/>
              <a:cs typeface="Times New Roman" pitchFamily="18" charset="0"/>
            </a:rPr>
            <a:t>34028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  <a:endParaRPr lang="ru-RU" sz="12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51904" custLinFactNeighborX="1168" custLinFactNeighborY="-478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9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9" custScaleX="145447" custScaleY="145447" custRadScaleRad="131279" custRadScaleInc="-236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9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9" custScaleX="150284" custScaleY="145446" custRadScaleRad="151147" custRadScaleInc="-608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2" presStyleCnt="9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2" presStyleCnt="9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2" presStyleCnt="9" custScaleX="145447" custScaleY="145447" custRadScaleRad="124061" custRadScaleInc="-16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3" presStyleCnt="9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3" presStyleCnt="9" custScaleX="145447" custScaleY="145447" custRadScaleRad="143537" custRadScaleInc="-206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4" presStyleCnt="9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4" presStyleCnt="9" custScaleX="145447" custScaleY="145447" custRadScaleRad="137625" custRadScaleInc="-224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5" presStyleCnt="9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5" presStyleCnt="9" custScaleX="145447" custScaleY="145447" custRadScaleRad="91482" custRadScaleInc="-22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6" presStyleCnt="9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6" presStyleCnt="9" custScaleX="145447" custScaleY="145447" custRadScaleRad="95799" custRadScaleInc="-150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7" presStyleCnt="9" custScaleX="145447" custScaleY="145447" custRadScaleRad="142513" custRadScaleInc="-16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8" presStyleCnt="9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8" presStyleCnt="9" custScaleX="145447" custScaleY="145447" custRadScaleRad="89156" custRadScaleInc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DE7E2-BFBD-4189-B0C1-D4F58042CF44}" srcId="{B179D74B-D7BA-4ED1-A72F-D0DA76E8417A}" destId="{052F7232-50DC-44E8-9F5D-8FEEAEB86E33}" srcOrd="7" destOrd="0" parTransId="{A2E5F42E-C718-432A-8A41-71BF82BBE18E}" sibTransId="{71ADD2D1-68BE-4C39-A17E-3E7AC1D147F0}"/>
    <dgm:cxn modelId="{6C4B323B-1FF6-4BF5-905C-8674BD71168A}" type="presOf" srcId="{4199C120-FE21-41AC-9A33-F6885A63D66E}" destId="{ACABAC21-A12D-4CBC-B952-3A73C95768F1}" srcOrd="1" destOrd="0" presId="urn:microsoft.com/office/officeart/2005/8/layout/radial1"/>
    <dgm:cxn modelId="{BE867487-F707-4F5D-967B-5B353880C9AC}" type="presOf" srcId="{F986B101-2D04-4E3D-8735-12066002DCA2}" destId="{E5D811FC-7971-4430-8A28-1798A91448B2}" srcOrd="0" destOrd="0" presId="urn:microsoft.com/office/officeart/2005/8/layout/radial1"/>
    <dgm:cxn modelId="{D85264E3-9117-4119-B98B-48C5328DB343}" srcId="{B179D74B-D7BA-4ED1-A72F-D0DA76E8417A}" destId="{84FA42E0-3171-4CBA-9E87-E80A4C844FE3}" srcOrd="4" destOrd="0" parTransId="{8AB6F3CB-D047-4C8E-B920-0BDFB57A2588}" sibTransId="{8ECB2E2B-7E53-417D-BCDE-DA522F6C8195}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4D74E011-9FD6-4470-9075-F36B34FA0F47}" type="presOf" srcId="{F986B101-2D04-4E3D-8735-12066002DCA2}" destId="{DF6EDE72-0B1B-4A13-B586-C939D94F44B0}" srcOrd="1" destOrd="0" presId="urn:microsoft.com/office/officeart/2005/8/layout/radial1"/>
    <dgm:cxn modelId="{B425D539-ACD3-4D9F-B8E0-EE91E5B2F59F}" type="presOf" srcId="{607EE9E9-D002-42FE-B74D-D945412804DF}" destId="{2CB797D3-131D-4B40-8D1C-3C0BCCD4E26A}" srcOrd="0" destOrd="0" presId="urn:microsoft.com/office/officeart/2005/8/layout/radial1"/>
    <dgm:cxn modelId="{B10ADFD9-67D0-4885-A307-CC1207879CC3}" type="presOf" srcId="{850BDB31-7899-47A8-8A8D-2651EE81DB1C}" destId="{B6C2774B-CEC3-4885-8925-9AD4E72E39CE}" srcOrd="1" destOrd="0" presId="urn:microsoft.com/office/officeart/2005/8/layout/radial1"/>
    <dgm:cxn modelId="{7BED0ED9-2F75-49ED-8278-263CBD8DEE74}" type="presOf" srcId="{850BDB31-7899-47A8-8A8D-2651EE81DB1C}" destId="{A5A442AC-CDA8-474B-92EE-3D632F0EC957}" srcOrd="0" destOrd="0" presId="urn:microsoft.com/office/officeart/2005/8/layout/radial1"/>
    <dgm:cxn modelId="{0C806321-932B-40CB-9BF4-A6BBE28C9CBB}" type="presOf" srcId="{8AB6F3CB-D047-4C8E-B920-0BDFB57A2588}" destId="{1BB1C879-ADD1-46CE-9D67-364F5ECE1CD3}" srcOrd="0" destOrd="0" presId="urn:microsoft.com/office/officeart/2005/8/layout/radial1"/>
    <dgm:cxn modelId="{19DD6E9F-BAB2-46F8-A135-3F2E6BAF41A1}" type="presOf" srcId="{A2E5F42E-C718-432A-8A41-71BF82BBE18E}" destId="{BC211171-4868-4B1B-8C84-7AFE7DA92B72}" srcOrd="0" destOrd="0" presId="urn:microsoft.com/office/officeart/2005/8/layout/radial1"/>
    <dgm:cxn modelId="{3C168126-DB9F-4004-80D6-AAED393B1B71}" type="presOf" srcId="{7FE7A46F-F120-46C2-8441-BB1D9BA17B40}" destId="{6CE479B8-58DF-48DD-AC0B-D0C5FC6877CB}" srcOrd="0" destOrd="0" presId="urn:microsoft.com/office/officeart/2005/8/layout/radial1"/>
    <dgm:cxn modelId="{EE5ED6C8-3C2A-4568-8D0F-8E9F80CDB84E}" srcId="{B179D74B-D7BA-4ED1-A72F-D0DA76E8417A}" destId="{948D7AA2-6A07-4029-958A-456C6A888F0B}" srcOrd="5" destOrd="0" parTransId="{850BDB31-7899-47A8-8A8D-2651EE81DB1C}" sibTransId="{5E26D90B-22ED-4AB4-8D07-24D8137BEB98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94179C15-8BCE-4648-878D-2FDA92C3F688}" srcId="{B179D74B-D7BA-4ED1-A72F-D0DA76E8417A}" destId="{1B234536-2071-46C6-A491-AF4B1A3F9FEB}" srcOrd="2" destOrd="0" parTransId="{11E86306-1FA3-4165-81CF-E5CFBAACAB41}" sibTransId="{1EE3D30F-5CA2-4829-8D39-76AE15AD5942}"/>
    <dgm:cxn modelId="{63774DB7-06B8-41D4-A8C3-A49C8B513489}" type="presOf" srcId="{4199C120-FE21-41AC-9A33-F6885A63D66E}" destId="{38A04AD7-3C30-42FD-9169-981E636C19E5}" srcOrd="0" destOrd="0" presId="urn:microsoft.com/office/officeart/2005/8/layout/radial1"/>
    <dgm:cxn modelId="{715731A7-546F-4F8D-B56D-CE565359C2D8}" type="presOf" srcId="{11E86306-1FA3-4165-81CF-E5CFBAACAB41}" destId="{D23AFAD6-9784-476C-B26A-F6CCAEF2A753}" srcOrd="0" destOrd="0" presId="urn:microsoft.com/office/officeart/2005/8/layout/radial1"/>
    <dgm:cxn modelId="{35C8E045-9E5B-4532-A333-F9F04063E7F2}" type="presOf" srcId="{7FE7A46F-F120-46C2-8441-BB1D9BA17B40}" destId="{6CEA8AA8-969F-4D16-AA37-493DEC7B2497}" srcOrd="1" destOrd="0" presId="urn:microsoft.com/office/officeart/2005/8/layout/radial1"/>
    <dgm:cxn modelId="{4CC44569-A81F-48F1-8070-4B3855C0B6AF}" type="presOf" srcId="{607EE9E9-D002-42FE-B74D-D945412804DF}" destId="{9C4E9843-91FB-4B66-AD05-A718EA51A920}" srcOrd="1" destOrd="0" presId="urn:microsoft.com/office/officeart/2005/8/layout/radial1"/>
    <dgm:cxn modelId="{D015EBAF-0B0F-4D0A-8F07-38D39946D720}" srcId="{B179D74B-D7BA-4ED1-A72F-D0DA76E8417A}" destId="{C6A1BDBE-B799-45DE-8DF1-D0A56A293435}" srcOrd="3" destOrd="0" parTransId="{7FE7A46F-F120-46C2-8441-BB1D9BA17B40}" sibTransId="{B358B0F7-9D28-4C8F-9C22-734A2FEDCC8D}"/>
    <dgm:cxn modelId="{E463DF19-F7BF-45DD-BF8F-2F693A608ADF}" type="presOf" srcId="{1F8E4B7B-3190-492B-BA7B-9B52CE7D79BE}" destId="{FC4E895A-5CB6-4776-9D34-BC12EF08CF61}" srcOrd="0" destOrd="0" presId="urn:microsoft.com/office/officeart/2005/8/layout/radial1"/>
    <dgm:cxn modelId="{020577B3-7C37-43D1-B938-E8929A13EDA3}" type="presOf" srcId="{948D7AA2-6A07-4029-958A-456C6A888F0B}" destId="{D418F6EB-147F-4047-B751-E8166DE58772}" srcOrd="0" destOrd="0" presId="urn:microsoft.com/office/officeart/2005/8/layout/radial1"/>
    <dgm:cxn modelId="{1B2D08A9-FD2B-4C26-B84F-A6C6038E479D}" srcId="{B179D74B-D7BA-4ED1-A72F-D0DA76E8417A}" destId="{C3B366E1-35BE-4501-9211-79E56F24F0B1}" srcOrd="8" destOrd="0" parTransId="{4199C120-FE21-41AC-9A33-F6885A63D66E}" sibTransId="{AB4F022C-2B6F-4D5A-8949-0266BBDB6FAD}"/>
    <dgm:cxn modelId="{D2F035CC-7E2D-4797-BF6B-3E33E070DA57}" type="presOf" srcId="{5A305073-4AE3-4F5A-9103-E20EE30AA624}" destId="{B4689F4D-C616-4B5A-AB08-969AFEC6F29C}" srcOrd="0" destOrd="0" presId="urn:microsoft.com/office/officeart/2005/8/layout/radial1"/>
    <dgm:cxn modelId="{9F5B87E4-C1CC-4A17-9E11-8DCD1794C684}" type="presOf" srcId="{B179D74B-D7BA-4ED1-A72F-D0DA76E8417A}" destId="{22672531-8C33-499F-A8B8-1F76FA72B8E1}" srcOrd="0" destOrd="0" presId="urn:microsoft.com/office/officeart/2005/8/layout/radial1"/>
    <dgm:cxn modelId="{67B53CC9-EAD6-4807-A826-60948956F288}" srcId="{B179D74B-D7BA-4ED1-A72F-D0DA76E8417A}" destId="{D3913F27-E24C-40CD-AFE9-DDAE93138E32}" srcOrd="6" destOrd="0" parTransId="{F986B101-2D04-4E3D-8735-12066002DCA2}" sibTransId="{CB8E9DCB-886A-4917-B75A-D6CABEF1A2D5}"/>
    <dgm:cxn modelId="{4BDFBFAA-9ADF-4960-8C1E-1F05CFAF31B3}" type="presOf" srcId="{15828F25-D9DC-474E-BDB7-D0C96BB09D53}" destId="{40A4609C-9060-46DB-B6FB-91E6E6B2159D}" srcOrd="1" destOrd="0" presId="urn:microsoft.com/office/officeart/2005/8/layout/radial1"/>
    <dgm:cxn modelId="{B98A76FA-99E6-4E47-88CB-DCEB2F9F26A5}" type="presOf" srcId="{052F7232-50DC-44E8-9F5D-8FEEAEB86E33}" destId="{9779251D-D94F-458D-8625-FA8430489ABD}" srcOrd="0" destOrd="0" presId="urn:microsoft.com/office/officeart/2005/8/layout/radial1"/>
    <dgm:cxn modelId="{C815C787-3DC7-4288-ABBC-99B049FB6987}" type="presOf" srcId="{11E86306-1FA3-4165-81CF-E5CFBAACAB41}" destId="{6C400A76-512C-4622-ABC7-4A7262143CD7}" srcOrd="1" destOrd="0" presId="urn:microsoft.com/office/officeart/2005/8/layout/radial1"/>
    <dgm:cxn modelId="{B946F5A7-A3B0-43CC-A9C9-689794F019FF}" type="presOf" srcId="{C6A1BDBE-B799-45DE-8DF1-D0A56A293435}" destId="{A6529843-AF44-44C9-93DF-E3B0991FDD04}" srcOrd="0" destOrd="0" presId="urn:microsoft.com/office/officeart/2005/8/layout/radial1"/>
    <dgm:cxn modelId="{36F4B1AA-A507-426D-8338-5BEB2C4AB860}" type="presOf" srcId="{065A3735-5D80-4FA3-B867-379611BFBD38}" destId="{9F81A141-1B04-4A03-B238-37F7A90993F2}" srcOrd="0" destOrd="0" presId="urn:microsoft.com/office/officeart/2005/8/layout/radial1"/>
    <dgm:cxn modelId="{2E3259B6-CCFA-43B6-9D39-A01FD7763187}" type="presOf" srcId="{C3B366E1-35BE-4501-9211-79E56F24F0B1}" destId="{21AB2C71-7445-44F1-88DA-8920B87614F7}" srcOrd="0" destOrd="0" presId="urn:microsoft.com/office/officeart/2005/8/layout/radial1"/>
    <dgm:cxn modelId="{D85903B1-FDF0-4006-99B8-273582554D79}" type="presOf" srcId="{8AB6F3CB-D047-4C8E-B920-0BDFB57A2588}" destId="{62ECBD28-2110-4395-8718-5D140BE52464}" srcOrd="1" destOrd="0" presId="urn:microsoft.com/office/officeart/2005/8/layout/radial1"/>
    <dgm:cxn modelId="{9CD0C666-679F-4B27-97EB-8FB184BEB896}" type="presOf" srcId="{A2E5F42E-C718-432A-8A41-71BF82BBE18E}" destId="{5514A104-9BD3-4559-9BDA-E17D63A5FAED}" srcOrd="1" destOrd="0" presId="urn:microsoft.com/office/officeart/2005/8/layout/radial1"/>
    <dgm:cxn modelId="{8A010F55-E540-42AC-BA9C-5DF252302387}" type="presOf" srcId="{15828F25-D9DC-474E-BDB7-D0C96BB09D53}" destId="{09F81971-61A1-4CB0-8EEA-38BD69D84A68}" srcOrd="0" destOrd="0" presId="urn:microsoft.com/office/officeart/2005/8/layout/radial1"/>
    <dgm:cxn modelId="{604137F3-CADA-405B-8CEE-B37C7C47B1C9}" type="presOf" srcId="{D3913F27-E24C-40CD-AFE9-DDAE93138E32}" destId="{B73BB58B-01B7-42F4-9905-9F1B2B2B2E86}" srcOrd="0" destOrd="0" presId="urn:microsoft.com/office/officeart/2005/8/layout/radial1"/>
    <dgm:cxn modelId="{66F29637-93CF-4C14-8E33-8F6C85566B85}" type="presOf" srcId="{1B234536-2071-46C6-A491-AF4B1A3F9FEB}" destId="{30E7B6AA-B589-42F5-B263-2F67E7BFE06E}" srcOrd="0" destOrd="0" presId="urn:microsoft.com/office/officeart/2005/8/layout/radial1"/>
    <dgm:cxn modelId="{3D56F3B6-6FAE-405F-8908-C5465B334CE6}" type="presOf" srcId="{84FA42E0-3171-4CBA-9E87-E80A4C844FE3}" destId="{5A8679B6-7689-4D75-A7A5-C24CDE107484}" srcOrd="0" destOrd="0" presId="urn:microsoft.com/office/officeart/2005/8/layout/radial1"/>
    <dgm:cxn modelId="{74C92ABD-C11A-40F2-9FEF-6835076B5B93}" type="presParOf" srcId="{FC4E895A-5CB6-4776-9D34-BC12EF08CF61}" destId="{22672531-8C33-499F-A8B8-1F76FA72B8E1}" srcOrd="0" destOrd="0" presId="urn:microsoft.com/office/officeart/2005/8/layout/radial1"/>
    <dgm:cxn modelId="{2873772C-CB63-49EE-B8BA-19BA1C409653}" type="presParOf" srcId="{FC4E895A-5CB6-4776-9D34-BC12EF08CF61}" destId="{2CB797D3-131D-4B40-8D1C-3C0BCCD4E26A}" srcOrd="1" destOrd="0" presId="urn:microsoft.com/office/officeart/2005/8/layout/radial1"/>
    <dgm:cxn modelId="{5C5FE001-BB77-47BA-8CF6-6B69E6624C10}" type="presParOf" srcId="{2CB797D3-131D-4B40-8D1C-3C0BCCD4E26A}" destId="{9C4E9843-91FB-4B66-AD05-A718EA51A920}" srcOrd="0" destOrd="0" presId="urn:microsoft.com/office/officeart/2005/8/layout/radial1"/>
    <dgm:cxn modelId="{C118FDFC-C3B7-4E19-B1CA-E98BD07FFA92}" type="presParOf" srcId="{FC4E895A-5CB6-4776-9D34-BC12EF08CF61}" destId="{9F81A141-1B04-4A03-B238-37F7A90993F2}" srcOrd="2" destOrd="0" presId="urn:microsoft.com/office/officeart/2005/8/layout/radial1"/>
    <dgm:cxn modelId="{F29907DC-F80A-4230-85C3-FFA2E87277A7}" type="presParOf" srcId="{FC4E895A-5CB6-4776-9D34-BC12EF08CF61}" destId="{09F81971-61A1-4CB0-8EEA-38BD69D84A68}" srcOrd="3" destOrd="0" presId="urn:microsoft.com/office/officeart/2005/8/layout/radial1"/>
    <dgm:cxn modelId="{8198C7AE-E829-4B43-AE97-CA2B99908EC6}" type="presParOf" srcId="{09F81971-61A1-4CB0-8EEA-38BD69D84A68}" destId="{40A4609C-9060-46DB-B6FB-91E6E6B2159D}" srcOrd="0" destOrd="0" presId="urn:microsoft.com/office/officeart/2005/8/layout/radial1"/>
    <dgm:cxn modelId="{F9296160-5871-46B8-B45D-55F0894CFE5A}" type="presParOf" srcId="{FC4E895A-5CB6-4776-9D34-BC12EF08CF61}" destId="{B4689F4D-C616-4B5A-AB08-969AFEC6F29C}" srcOrd="4" destOrd="0" presId="urn:microsoft.com/office/officeart/2005/8/layout/radial1"/>
    <dgm:cxn modelId="{E33F7F7A-5636-448A-9E12-0918F5D7355B}" type="presParOf" srcId="{FC4E895A-5CB6-4776-9D34-BC12EF08CF61}" destId="{D23AFAD6-9784-476C-B26A-F6CCAEF2A753}" srcOrd="5" destOrd="0" presId="urn:microsoft.com/office/officeart/2005/8/layout/radial1"/>
    <dgm:cxn modelId="{FF5F8026-E126-4DF5-9FB8-A8041F28E03E}" type="presParOf" srcId="{D23AFAD6-9784-476C-B26A-F6CCAEF2A753}" destId="{6C400A76-512C-4622-ABC7-4A7262143CD7}" srcOrd="0" destOrd="0" presId="urn:microsoft.com/office/officeart/2005/8/layout/radial1"/>
    <dgm:cxn modelId="{184B3D7E-713D-4B34-91E3-49A79E622E68}" type="presParOf" srcId="{FC4E895A-5CB6-4776-9D34-BC12EF08CF61}" destId="{30E7B6AA-B589-42F5-B263-2F67E7BFE06E}" srcOrd="6" destOrd="0" presId="urn:microsoft.com/office/officeart/2005/8/layout/radial1"/>
    <dgm:cxn modelId="{C6870ACD-BCA0-44D0-B730-CD7C8210EF78}" type="presParOf" srcId="{FC4E895A-5CB6-4776-9D34-BC12EF08CF61}" destId="{6CE479B8-58DF-48DD-AC0B-D0C5FC6877CB}" srcOrd="7" destOrd="0" presId="urn:microsoft.com/office/officeart/2005/8/layout/radial1"/>
    <dgm:cxn modelId="{E43C4054-D2E2-4EBE-90D1-05E29782A3FA}" type="presParOf" srcId="{6CE479B8-58DF-48DD-AC0B-D0C5FC6877CB}" destId="{6CEA8AA8-969F-4D16-AA37-493DEC7B2497}" srcOrd="0" destOrd="0" presId="urn:microsoft.com/office/officeart/2005/8/layout/radial1"/>
    <dgm:cxn modelId="{1B7B9788-105B-4A89-B3C9-852F760EB46A}" type="presParOf" srcId="{FC4E895A-5CB6-4776-9D34-BC12EF08CF61}" destId="{A6529843-AF44-44C9-93DF-E3B0991FDD04}" srcOrd="8" destOrd="0" presId="urn:microsoft.com/office/officeart/2005/8/layout/radial1"/>
    <dgm:cxn modelId="{35D13609-0018-4000-B443-BD3530B21690}" type="presParOf" srcId="{FC4E895A-5CB6-4776-9D34-BC12EF08CF61}" destId="{1BB1C879-ADD1-46CE-9D67-364F5ECE1CD3}" srcOrd="9" destOrd="0" presId="urn:microsoft.com/office/officeart/2005/8/layout/radial1"/>
    <dgm:cxn modelId="{CE597D06-2FE6-4EE9-8DEC-B1575AB9284F}" type="presParOf" srcId="{1BB1C879-ADD1-46CE-9D67-364F5ECE1CD3}" destId="{62ECBD28-2110-4395-8718-5D140BE52464}" srcOrd="0" destOrd="0" presId="urn:microsoft.com/office/officeart/2005/8/layout/radial1"/>
    <dgm:cxn modelId="{57B43B47-72D4-4EB7-BC51-B3C1BC59FA59}" type="presParOf" srcId="{FC4E895A-5CB6-4776-9D34-BC12EF08CF61}" destId="{5A8679B6-7689-4D75-A7A5-C24CDE107484}" srcOrd="10" destOrd="0" presId="urn:microsoft.com/office/officeart/2005/8/layout/radial1"/>
    <dgm:cxn modelId="{9BA940FC-2CA8-45BE-998B-A8A59C69641E}" type="presParOf" srcId="{FC4E895A-5CB6-4776-9D34-BC12EF08CF61}" destId="{A5A442AC-CDA8-474B-92EE-3D632F0EC957}" srcOrd="11" destOrd="0" presId="urn:microsoft.com/office/officeart/2005/8/layout/radial1"/>
    <dgm:cxn modelId="{918C94AD-AE51-4393-B6A9-4027ADB0A08A}" type="presParOf" srcId="{A5A442AC-CDA8-474B-92EE-3D632F0EC957}" destId="{B6C2774B-CEC3-4885-8925-9AD4E72E39CE}" srcOrd="0" destOrd="0" presId="urn:microsoft.com/office/officeart/2005/8/layout/radial1"/>
    <dgm:cxn modelId="{17CB30BF-D0CE-4302-A0A4-76ED3660E8DF}" type="presParOf" srcId="{FC4E895A-5CB6-4776-9D34-BC12EF08CF61}" destId="{D418F6EB-147F-4047-B751-E8166DE58772}" srcOrd="12" destOrd="0" presId="urn:microsoft.com/office/officeart/2005/8/layout/radial1"/>
    <dgm:cxn modelId="{E5415B04-A4BD-4869-966D-E1D6CBCA72D6}" type="presParOf" srcId="{FC4E895A-5CB6-4776-9D34-BC12EF08CF61}" destId="{E5D811FC-7971-4430-8A28-1798A91448B2}" srcOrd="13" destOrd="0" presId="urn:microsoft.com/office/officeart/2005/8/layout/radial1"/>
    <dgm:cxn modelId="{AD0B9EA3-77E1-4042-B701-439A0A579106}" type="presParOf" srcId="{E5D811FC-7971-4430-8A28-1798A91448B2}" destId="{DF6EDE72-0B1B-4A13-B586-C939D94F44B0}" srcOrd="0" destOrd="0" presId="urn:microsoft.com/office/officeart/2005/8/layout/radial1"/>
    <dgm:cxn modelId="{5461E557-5CB5-4C34-881F-236DF367A0A9}" type="presParOf" srcId="{FC4E895A-5CB6-4776-9D34-BC12EF08CF61}" destId="{B73BB58B-01B7-42F4-9905-9F1B2B2B2E86}" srcOrd="14" destOrd="0" presId="urn:microsoft.com/office/officeart/2005/8/layout/radial1"/>
    <dgm:cxn modelId="{5C65691C-F3EA-4C44-9EFC-84F33E86F831}" type="presParOf" srcId="{FC4E895A-5CB6-4776-9D34-BC12EF08CF61}" destId="{BC211171-4868-4B1B-8C84-7AFE7DA92B72}" srcOrd="15" destOrd="0" presId="urn:microsoft.com/office/officeart/2005/8/layout/radial1"/>
    <dgm:cxn modelId="{0261830A-F9C7-4253-886B-E1FBEACE02B6}" type="presParOf" srcId="{BC211171-4868-4B1B-8C84-7AFE7DA92B72}" destId="{5514A104-9BD3-4559-9BDA-E17D63A5FAED}" srcOrd="0" destOrd="0" presId="urn:microsoft.com/office/officeart/2005/8/layout/radial1"/>
    <dgm:cxn modelId="{472ABE61-D182-47E2-AF5A-F360798EB108}" type="presParOf" srcId="{FC4E895A-5CB6-4776-9D34-BC12EF08CF61}" destId="{9779251D-D94F-458D-8625-FA8430489ABD}" srcOrd="16" destOrd="0" presId="urn:microsoft.com/office/officeart/2005/8/layout/radial1"/>
    <dgm:cxn modelId="{70E172FF-5BFD-4DA0-B3A9-6DCB2832E01F}" type="presParOf" srcId="{FC4E895A-5CB6-4776-9D34-BC12EF08CF61}" destId="{38A04AD7-3C30-42FD-9169-981E636C19E5}" srcOrd="17" destOrd="0" presId="urn:microsoft.com/office/officeart/2005/8/layout/radial1"/>
    <dgm:cxn modelId="{B870309A-6E31-4456-8886-822D80CB3D0D}" type="presParOf" srcId="{38A04AD7-3C30-42FD-9169-981E636C19E5}" destId="{ACABAC21-A12D-4CBC-B952-3A73C95768F1}" srcOrd="0" destOrd="0" presId="urn:microsoft.com/office/officeart/2005/8/layout/radial1"/>
    <dgm:cxn modelId="{75BF021B-57B2-4CBF-8CCC-D9B7BEEA36BD}" type="presParOf" srcId="{FC4E895A-5CB6-4776-9D34-BC12EF08CF61}" destId="{21AB2C71-7445-44F1-88DA-8920B87614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E6D5-C40A-46BA-9C58-60AEC490E658}">
      <dsp:nvSpPr>
        <dsp:cNvPr id="0" name=""/>
        <dsp:cNvSpPr/>
      </dsp:nvSpPr>
      <dsp:spPr>
        <a:xfrm rot="16200000">
          <a:off x="-787276" y="788227"/>
          <a:ext cx="4048539" cy="2472083"/>
        </a:xfrm>
        <a:prstGeom prst="flowChartManualOperation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anose="020F0502020204030204" pitchFamily="34" charset="0"/>
            </a:rPr>
            <a:t> 35712,6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Calibri" panose="020F0502020204030204" pitchFamily="34" charset="0"/>
            </a:rPr>
            <a:t>тыс.руб</a:t>
          </a:r>
          <a:r>
            <a:rPr lang="ru-RU" sz="2800" b="1" kern="1200" dirty="0" smtClean="0">
              <a:latin typeface="Calibri" panose="020F0502020204030204" pitchFamily="34" charset="0"/>
            </a:rPr>
            <a:t>.</a:t>
          </a:r>
          <a:endParaRPr lang="ru-RU" sz="2800" b="1" kern="1200" dirty="0">
            <a:latin typeface="Calibri" panose="020F0502020204030204" pitchFamily="34" charset="0"/>
          </a:endParaRPr>
        </a:p>
      </dsp:txBody>
      <dsp:txXfrm rot="5400000">
        <a:off x="952" y="809707"/>
        <a:ext cx="2472083" cy="2429123"/>
      </dsp:txXfrm>
    </dsp:sp>
    <dsp:sp modelId="{6EE0C736-319D-4155-B3CC-DB160B1B3EE1}">
      <dsp:nvSpPr>
        <dsp:cNvPr id="0" name=""/>
        <dsp:cNvSpPr/>
      </dsp:nvSpPr>
      <dsp:spPr>
        <a:xfrm rot="16200000">
          <a:off x="1870213" y="788227"/>
          <a:ext cx="4048539" cy="2472083"/>
        </a:xfrm>
        <a:prstGeom prst="flowChartManualOperation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kern="12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kern="12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r>
            <a:rPr lang="ru-RU" sz="2800" b="1" kern="1200" dirty="0" smtClean="0">
              <a:latin typeface="Calibri" panose="020F0502020204030204" pitchFamily="34" charset="0"/>
            </a:rPr>
            <a:t> 4</a:t>
          </a:r>
          <a:r>
            <a:rPr lang="en-US" sz="2800" b="1" kern="1200" dirty="0" smtClean="0">
              <a:latin typeface="Calibri" panose="020F0502020204030204" pitchFamily="34" charset="0"/>
            </a:rPr>
            <a:t>22</a:t>
          </a:r>
          <a:r>
            <a:rPr lang="ru-RU" sz="2800" b="1" kern="1200" dirty="0" smtClean="0">
              <a:latin typeface="Calibri" panose="020F0502020204030204" pitchFamily="34" charset="0"/>
            </a:rPr>
            <a:t>872,5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Calibri" panose="020F0502020204030204" pitchFamily="34" charset="0"/>
            </a:rPr>
            <a:t>тыс.руб</a:t>
          </a:r>
          <a:r>
            <a:rPr lang="ru-RU" sz="2800" b="1" kern="1200" dirty="0" smtClean="0">
              <a:latin typeface="Calibri" panose="020F0502020204030204" pitchFamily="34" charset="0"/>
            </a:rPr>
            <a:t>.</a:t>
          </a:r>
          <a:endParaRPr lang="ru-RU" sz="2800" b="1" kern="1200" dirty="0">
            <a:latin typeface="Calibri" panose="020F0502020204030204" pitchFamily="34" charset="0"/>
          </a:endParaRPr>
        </a:p>
      </dsp:txBody>
      <dsp:txXfrm rot="5400000">
        <a:off x="2658441" y="809707"/>
        <a:ext cx="2472083" cy="2429123"/>
      </dsp:txXfrm>
    </dsp:sp>
    <dsp:sp modelId="{18EB1483-3729-428B-9B16-664868120BEA}">
      <dsp:nvSpPr>
        <dsp:cNvPr id="0" name=""/>
        <dsp:cNvSpPr/>
      </dsp:nvSpPr>
      <dsp:spPr>
        <a:xfrm rot="16200000">
          <a:off x="4528654" y="788227"/>
          <a:ext cx="4048539" cy="2472083"/>
        </a:xfrm>
        <a:prstGeom prst="flowChartManualOperation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anose="020F0502020204030204" pitchFamily="34" charset="0"/>
            </a:rPr>
            <a:t>27</a:t>
          </a:r>
          <a:r>
            <a:rPr lang="en-US" sz="2800" b="1" kern="1200" dirty="0" smtClean="0">
              <a:latin typeface="Calibri" panose="020F0502020204030204" pitchFamily="34" charset="0"/>
            </a:rPr>
            <a:t>9083,44</a:t>
          </a:r>
          <a:r>
            <a:rPr lang="ru-RU" sz="2800" b="1" kern="1200" dirty="0" err="1" smtClean="0">
              <a:latin typeface="Calibri" panose="020F0502020204030204" pitchFamily="34" charset="0"/>
            </a:rPr>
            <a:t>тыс.руб</a:t>
          </a:r>
          <a:r>
            <a:rPr lang="ru-RU" sz="2800" b="1" kern="1200" dirty="0" smtClean="0">
              <a:latin typeface="Calibri" panose="020F0502020204030204" pitchFamily="34" charset="0"/>
            </a:rPr>
            <a:t>.</a:t>
          </a:r>
          <a:endParaRPr lang="ru-RU" sz="2800" b="1" kern="1200" dirty="0">
            <a:latin typeface="Calibri" panose="020F0502020204030204" pitchFamily="34" charset="0"/>
          </a:endParaRPr>
        </a:p>
      </dsp:txBody>
      <dsp:txXfrm rot="5400000">
        <a:off x="5316882" y="809707"/>
        <a:ext cx="2472083" cy="2429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59844" y="1944227"/>
          <a:ext cx="3129317" cy="1793355"/>
        </a:xfrm>
        <a:prstGeom prst="ellipse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1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072466</a:t>
          </a: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28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18122" y="2206858"/>
        <a:ext cx="2212761" cy="1268093"/>
      </dsp:txXfrm>
    </dsp:sp>
    <dsp:sp modelId="{2CB797D3-131D-4B40-8D1C-3C0BCCD4E26A}">
      <dsp:nvSpPr>
        <dsp:cNvPr id="0" name=""/>
        <dsp:cNvSpPr/>
      </dsp:nvSpPr>
      <dsp:spPr>
        <a:xfrm rot="13307117">
          <a:off x="2921322" y="1746762"/>
          <a:ext cx="98363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983637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388549" y="1733791"/>
        <a:ext cx="49181" cy="49181"/>
      </dsp:txXfrm>
    </dsp:sp>
    <dsp:sp modelId="{9F81A141-1B04-4A03-B238-37F7A90993F2}">
      <dsp:nvSpPr>
        <dsp:cNvPr id="0" name=""/>
        <dsp:cNvSpPr/>
      </dsp:nvSpPr>
      <dsp:spPr>
        <a:xfrm>
          <a:off x="1547670" y="5"/>
          <a:ext cx="1717125" cy="1717125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err="1" smtClean="0">
              <a:effectLst/>
              <a:latin typeface="Times New Roman" pitchFamily="18" charset="0"/>
              <a:cs typeface="Times New Roman" pitchFamily="18" charset="0"/>
            </a:rPr>
            <a:t>Общегосу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-дарственные вопросы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91438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99137" y="251472"/>
        <a:ext cx="1214191" cy="1214191"/>
      </dsp:txXfrm>
    </dsp:sp>
    <dsp:sp modelId="{09F81971-61A1-4CB0-8EEA-38BD69D84A68}">
      <dsp:nvSpPr>
        <dsp:cNvPr id="0" name=""/>
        <dsp:cNvSpPr/>
      </dsp:nvSpPr>
      <dsp:spPr>
        <a:xfrm rot="11270506">
          <a:off x="2084133" y="2549914"/>
          <a:ext cx="1023814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023814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70445" y="2535938"/>
        <a:ext cx="51190" cy="51190"/>
      </dsp:txXfrm>
    </dsp:sp>
    <dsp:sp modelId="{B4689F4D-C616-4B5A-AB08-969AFEC6F29C}">
      <dsp:nvSpPr>
        <dsp:cNvPr id="0" name=""/>
        <dsp:cNvSpPr/>
      </dsp:nvSpPr>
      <dsp:spPr>
        <a:xfrm>
          <a:off x="323538" y="1512173"/>
          <a:ext cx="1774230" cy="1717113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Националь-</a:t>
          </a:r>
          <a:r>
            <a:rPr lang="ru-RU" sz="1600" b="1" kern="1200" dirty="0" err="1" smtClean="0">
              <a:effectLst/>
              <a:latin typeface="Times New Roman" pitchFamily="18" charset="0"/>
              <a:cs typeface="Times New Roman" pitchFamily="18" charset="0"/>
            </a:rPr>
            <a:t>ная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оборона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3161 тыс. рублей </a:t>
          </a:r>
          <a:endParaRPr lang="ru-RU" sz="16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83368" y="1763638"/>
        <a:ext cx="1254570" cy="1214183"/>
      </dsp:txXfrm>
    </dsp:sp>
    <dsp:sp modelId="{D23AFAD6-9784-476C-B26A-F6CCAEF2A753}">
      <dsp:nvSpPr>
        <dsp:cNvPr id="0" name=""/>
        <dsp:cNvSpPr/>
      </dsp:nvSpPr>
      <dsp:spPr>
        <a:xfrm rot="18942520">
          <a:off x="5307607" y="1787312"/>
          <a:ext cx="76993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769937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73327" y="1779683"/>
        <a:ext cx="38496" cy="38496"/>
      </dsp:txXfrm>
    </dsp:sp>
    <dsp:sp modelId="{30E7B6AA-B589-42F5-B263-2F67E7BFE06E}">
      <dsp:nvSpPr>
        <dsp:cNvPr id="0" name=""/>
        <dsp:cNvSpPr/>
      </dsp:nvSpPr>
      <dsp:spPr>
        <a:xfrm>
          <a:off x="5724130" y="72002"/>
          <a:ext cx="1717125" cy="1717125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Жилищно-</a:t>
          </a:r>
          <a:r>
            <a:rPr lang="ru-RU" sz="1600" b="1" kern="1200" dirty="0" err="1" smtClean="0">
              <a:effectLst/>
              <a:latin typeface="Times New Roman" pitchFamily="18" charset="0"/>
              <a:cs typeface="Times New Roman" pitchFamily="18" charset="0"/>
            </a:rPr>
            <a:t>коммуналь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kern="1200" dirty="0" err="1" smtClean="0">
              <a:effectLst/>
              <a:latin typeface="Times New Roman" pitchFamily="18" charset="0"/>
              <a:cs typeface="Times New Roman" pitchFamily="18" charset="0"/>
            </a:rPr>
            <a:t>ное</a:t>
          </a: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хозяйство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6705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975597" y="323469"/>
        <a:ext cx="1214191" cy="1214191"/>
      </dsp:txXfrm>
    </dsp:sp>
    <dsp:sp modelId="{6CE479B8-58DF-48DD-AC0B-D0C5FC6877CB}">
      <dsp:nvSpPr>
        <dsp:cNvPr id="0" name=""/>
        <dsp:cNvSpPr/>
      </dsp:nvSpPr>
      <dsp:spPr>
        <a:xfrm rot="20929772">
          <a:off x="6096188" y="2459293"/>
          <a:ext cx="803955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803955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78067" y="2450814"/>
        <a:ext cx="40197" cy="40197"/>
      </dsp:txXfrm>
    </dsp:sp>
    <dsp:sp modelId="{A6529843-AF44-44C9-93DF-E3B0991FDD04}">
      <dsp:nvSpPr>
        <dsp:cNvPr id="0" name=""/>
        <dsp:cNvSpPr/>
      </dsp:nvSpPr>
      <dsp:spPr>
        <a:xfrm>
          <a:off x="6876263" y="1368148"/>
          <a:ext cx="1717125" cy="1717125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Прочие расходы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5199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тыс. рублей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127730" y="1619615"/>
        <a:ext cx="1214191" cy="1214191"/>
      </dsp:txXfrm>
    </dsp:sp>
    <dsp:sp modelId="{1BB1C879-ADD1-46CE-9D67-364F5ECE1CD3}">
      <dsp:nvSpPr>
        <dsp:cNvPr id="0" name=""/>
        <dsp:cNvSpPr/>
      </dsp:nvSpPr>
      <dsp:spPr>
        <a:xfrm rot="1548499">
          <a:off x="5776999" y="3596549"/>
          <a:ext cx="868154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868154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373" y="3586465"/>
        <a:ext cx="43407" cy="43407"/>
      </dsp:txXfrm>
    </dsp:sp>
    <dsp:sp modelId="{5A8679B6-7689-4D75-A7A5-C24CDE107484}">
      <dsp:nvSpPr>
        <dsp:cNvPr id="0" name=""/>
        <dsp:cNvSpPr/>
      </dsp:nvSpPr>
      <dsp:spPr>
        <a:xfrm>
          <a:off x="6516220" y="3312373"/>
          <a:ext cx="1717125" cy="1717125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44094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тыс. рублей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767687" y="3563840"/>
        <a:ext cx="1214191" cy="1214191"/>
      </dsp:txXfrm>
    </dsp:sp>
    <dsp:sp modelId="{A5A442AC-CDA8-474B-92EE-3D632F0EC957}">
      <dsp:nvSpPr>
        <dsp:cNvPr id="0" name=""/>
        <dsp:cNvSpPr/>
      </dsp:nvSpPr>
      <dsp:spPr>
        <a:xfrm rot="4013992">
          <a:off x="4920387" y="3814821"/>
          <a:ext cx="248969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48969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38648" y="3820217"/>
        <a:ext cx="12448" cy="12448"/>
      </dsp:txXfrm>
    </dsp:sp>
    <dsp:sp modelId="{D418F6EB-147F-4047-B751-E8166DE58772}">
      <dsp:nvSpPr>
        <dsp:cNvPr id="0" name=""/>
        <dsp:cNvSpPr/>
      </dsp:nvSpPr>
      <dsp:spPr>
        <a:xfrm>
          <a:off x="4571998" y="3872106"/>
          <a:ext cx="1717125" cy="1717125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Культура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122759 тыс. рублей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823465" y="4123573"/>
        <a:ext cx="1214191" cy="1214191"/>
      </dsp:txXfrm>
    </dsp:sp>
    <dsp:sp modelId="{E5D811FC-7971-4430-8A28-1798A91448B2}">
      <dsp:nvSpPr>
        <dsp:cNvPr id="0" name=""/>
        <dsp:cNvSpPr/>
      </dsp:nvSpPr>
      <dsp:spPr>
        <a:xfrm rot="7242950">
          <a:off x="3854105" y="3829525"/>
          <a:ext cx="35224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352247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021423" y="3832339"/>
        <a:ext cx="17612" cy="17612"/>
      </dsp:txXfrm>
    </dsp:sp>
    <dsp:sp modelId="{B73BB58B-01B7-42F4-9905-9F1B2B2B2E86}">
      <dsp:nvSpPr>
        <dsp:cNvPr id="0" name=""/>
        <dsp:cNvSpPr/>
      </dsp:nvSpPr>
      <dsp:spPr>
        <a:xfrm>
          <a:off x="2643169" y="3872114"/>
          <a:ext cx="1717125" cy="1717125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700998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94636" y="4123581"/>
        <a:ext cx="1214191" cy="1214191"/>
      </dsp:txXfrm>
    </dsp:sp>
    <dsp:sp modelId="{BC211171-4868-4B1B-8C84-7AFE7DA92B72}">
      <dsp:nvSpPr>
        <dsp:cNvPr id="0" name=""/>
        <dsp:cNvSpPr/>
      </dsp:nvSpPr>
      <dsp:spPr>
        <a:xfrm rot="9365723">
          <a:off x="2384349" y="3590077"/>
          <a:ext cx="1047401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047401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81865" y="3575512"/>
        <a:ext cx="52370" cy="52370"/>
      </dsp:txXfrm>
    </dsp:sp>
    <dsp:sp modelId="{9779251D-D94F-458D-8625-FA8430489ABD}">
      <dsp:nvSpPr>
        <dsp:cNvPr id="0" name=""/>
        <dsp:cNvSpPr/>
      </dsp:nvSpPr>
      <dsp:spPr>
        <a:xfrm>
          <a:off x="785793" y="3303249"/>
          <a:ext cx="1717125" cy="1717125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Социальная политика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4084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037260" y="3554716"/>
        <a:ext cx="1214191" cy="1214191"/>
      </dsp:txXfrm>
    </dsp:sp>
    <dsp:sp modelId="{38A04AD7-3C30-42FD-9169-981E636C19E5}">
      <dsp:nvSpPr>
        <dsp:cNvPr id="0" name=""/>
        <dsp:cNvSpPr/>
      </dsp:nvSpPr>
      <dsp:spPr>
        <a:xfrm rot="16108972">
          <a:off x="4483950" y="1818957"/>
          <a:ext cx="227586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27586" y="116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92054" y="1824887"/>
        <a:ext cx="11379" cy="11379"/>
      </dsp:txXfrm>
    </dsp:sp>
    <dsp:sp modelId="{21AB2C71-7445-44F1-88DA-8920B87614F7}">
      <dsp:nvSpPr>
        <dsp:cNvPr id="0" name=""/>
        <dsp:cNvSpPr/>
      </dsp:nvSpPr>
      <dsp:spPr>
        <a:xfrm>
          <a:off x="3713437" y="0"/>
          <a:ext cx="1717125" cy="1717125"/>
        </a:xfrm>
        <a:prstGeom prst="ellipse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Националь-</a:t>
          </a:r>
          <a:r>
            <a:rPr lang="ru-RU" sz="1600" b="1" kern="1200" dirty="0" err="1" smtClean="0">
              <a:effectLst/>
              <a:latin typeface="Times New Roman" pitchFamily="18" charset="0"/>
              <a:cs typeface="Times New Roman" pitchFamily="18" charset="0"/>
            </a:rPr>
            <a:t>ная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экономика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34028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тыс. рублей 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64904" y="251467"/>
        <a:ext cx="1214191" cy="1214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0.05556</cdr:x>
      <cdr:y>0.77331</cdr:y>
    </cdr:from>
    <cdr:to>
      <cdr:x>0.97805</cdr:x>
      <cdr:y>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508000" y="5424016"/>
          <a:ext cx="8435280" cy="122413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rPr>
            <a:t>Основной доходный источник </a:t>
          </a:r>
          <a:r>
            <a:rPr lang="ru-RU" sz="2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rPr>
            <a:t>налоговых и неналоговых доходов </a:t>
          </a:r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rPr>
            <a:t>- </a:t>
          </a:r>
          <a:r>
            <a:rPr lang="ru-RU" sz="2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rPr>
            <a:t>налог на доходы физических лиц – </a:t>
          </a:r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rPr>
            <a:t>71,6%</a:t>
          </a:r>
          <a:endParaRPr lang="ru-RU" sz="2400" b="1" dirty="0">
            <a:solidFill>
              <a:schemeClr val="tx2"/>
            </a:solidFill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0.24593</cdr:x>
      <cdr:y>0.25935</cdr:y>
    </cdr:from>
    <cdr:to>
      <cdr:x>0.7479</cdr:x>
      <cdr:y>0.49757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5022" y="1137165"/>
          <a:ext cx="2275878" cy="104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6 %</a:t>
          </a:r>
          <a:endParaRPr lang="ru-RU" sz="20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0.0098</cdr:x>
      <cdr:y>0.01034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55C3-4688-4E02-8544-99565EBF4E2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F32E8-4B16-45C1-871C-B30A39AD4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5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0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aksu.fbp@tatar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1038" y="4221088"/>
            <a:ext cx="8319868" cy="190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Аксубаевский муниципальный района Республики Татарстан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portal.tatarstan.ru/file/aksubaevo_rayon_fl_n123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75" y="2823995"/>
            <a:ext cx="1583261" cy="892805"/>
          </a:xfrm>
          <a:prstGeom prst="rect">
            <a:avLst/>
          </a:prstGeom>
          <a:noFill/>
        </p:spPr>
      </p:pic>
      <p:pic>
        <p:nvPicPr>
          <p:cNvPr id="1032" name="Picture 8" descr="Аксубаево Республики Татарстан Р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8326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9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2203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/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40448" y="874643"/>
            <a:ext cx="7438848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0902637"/>
              </p:ext>
            </p:extLst>
          </p:nvPr>
        </p:nvGraphicFramePr>
        <p:xfrm>
          <a:off x="677517" y="2544418"/>
          <a:ext cx="7788966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7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Формирование прогноза бюджета по расходам на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 год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1322425"/>
            <a:ext cx="8005026" cy="537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 Повышение заработной платы категорий работников бюджетной сферы в рамках реализации Указов Президента Российской Федерации от 7 мая 2012 года;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-Заработная плата работников муниципальных бюджетных учреждений – доведение до МРОТ с 01.01.2023 года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-Коммунальные услуги индексируются на 6,1%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 1 июля 2023 года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-Продукты питания и медикаменты на 6,1 %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 1 января 2023 года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Остальные расходы на уровне 2022 года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6933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индексы-дефляторы при формировании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945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169373" y="26505"/>
            <a:ext cx="68052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  <a:p>
            <a:pPr algn="ctr" eaLnBrk="1" hangingPunct="1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Аксубаевского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849" y="980612"/>
            <a:ext cx="3953994" cy="610851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 раздела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1817" y="980612"/>
            <a:ext cx="1331671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39587" y="980612"/>
            <a:ext cx="1309337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4399" y="2859552"/>
            <a:ext cx="3953994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экономика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57367" y="2859552"/>
            <a:ext cx="133167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33628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34770" y="2859552"/>
            <a:ext cx="1309337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34478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399" y="3248045"/>
            <a:ext cx="3953994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Жилищно-коммунальное хозяйство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57367" y="3248045"/>
            <a:ext cx="133167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0505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4770" y="3248045"/>
            <a:ext cx="1309337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28806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9215" y="3973418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Образование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62183" y="3973418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69</a:t>
            </a:r>
            <a:r>
              <a:rPr lang="en-US" dirty="0" smtClean="0">
                <a:latin typeface="Calibri" panose="020F0502020204030204" pitchFamily="34" charset="0"/>
              </a:rPr>
              <a:t>4216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39587" y="3973418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 6</a:t>
            </a:r>
            <a:r>
              <a:rPr lang="en-US" dirty="0" smtClean="0">
                <a:latin typeface="Calibri" panose="020F0502020204030204" pitchFamily="34" charset="0"/>
              </a:rPr>
              <a:t>86075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8018" y="4377636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Культура, кинематография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0986" y="4377636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122686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4399" y="2450835"/>
            <a:ext cx="3953994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безопасность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57367" y="2450835"/>
            <a:ext cx="133167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3912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34770" y="2450835"/>
            <a:ext cx="1309337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4013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6374" y="1652454"/>
            <a:ext cx="3953994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Общегосударственные вопросы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59341" y="1652454"/>
            <a:ext cx="1331671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92093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36745" y="1652454"/>
            <a:ext cx="1309337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94498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4399" y="2047059"/>
            <a:ext cx="3953994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Национальная оборона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57367" y="2047059"/>
            <a:ext cx="1331671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3309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34770" y="2047059"/>
            <a:ext cx="1309337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3431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38390" y="4377636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123093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8018" y="6358373"/>
            <a:ext cx="3953994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Итого расходов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60986" y="6358373"/>
            <a:ext cx="133167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107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2033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639586" y="6358374"/>
            <a:ext cx="1309337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10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80465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4399" y="3611661"/>
            <a:ext cx="3953994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Охрана окружающей среды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57367" y="3611661"/>
            <a:ext cx="133167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768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34770" y="3611661"/>
            <a:ext cx="1309337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768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8018" y="4770309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Здравоохранение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60986" y="4770309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489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38390" y="4770309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500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88018" y="5167325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Социальная политика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0986" y="5167325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4072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638390" y="5167325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5118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9215" y="5564341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Физическая культура и спорт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06619" y="5550624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44062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639587" y="5564341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44244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193743" y="980612"/>
            <a:ext cx="1331322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2023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188943" y="2859552"/>
            <a:ext cx="133167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34028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88943" y="3248045"/>
            <a:ext cx="133167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6705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193760" y="3973418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700998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192562" y="4377636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122759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188943" y="2450835"/>
            <a:ext cx="133167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3886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190918" y="1652454"/>
            <a:ext cx="1331671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91438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88943" y="2047059"/>
            <a:ext cx="1331671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316</a:t>
            </a:r>
            <a:r>
              <a:rPr lang="en-US" dirty="0" smtClean="0">
                <a:latin typeface="Calibri" panose="020F0502020204030204" pitchFamily="34" charset="0"/>
              </a:rPr>
              <a:t>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92562" y="6358373"/>
            <a:ext cx="133167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10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72466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188943" y="3611661"/>
            <a:ext cx="133167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 768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192562" y="4770309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479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192562" y="5167325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34084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193760" y="5564341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Calibri" panose="020F0502020204030204" pitchFamily="34" charset="0"/>
              </a:rPr>
              <a:t>44094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571164" y="980612"/>
            <a:ext cx="639905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Доля, %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66546" y="2859552"/>
            <a:ext cx="640073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566546" y="3194571"/>
            <a:ext cx="640073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571362" y="3973418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65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70165" y="4377636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12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566546" y="2450835"/>
            <a:ext cx="640073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0,4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568520" y="1652454"/>
            <a:ext cx="640073" cy="34396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18836" y="2011554"/>
            <a:ext cx="640073" cy="35765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0,3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570165" y="6358373"/>
            <a:ext cx="640073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566546" y="3611661"/>
            <a:ext cx="640073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0,1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570165" y="4770309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570165" y="5167325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>
                <a:latin typeface="Calibri" panose="020F0502020204030204" pitchFamily="34" charset="0"/>
              </a:rPr>
              <a:t>3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571362" y="5564341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>
                <a:latin typeface="Calibri" panose="020F0502020204030204" pitchFamily="34" charset="0"/>
              </a:rPr>
              <a:t>4</a:t>
            </a:r>
            <a:endParaRPr lang="ru-RU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19256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56972"/>
              </p:ext>
            </p:extLst>
          </p:nvPr>
        </p:nvGraphicFramePr>
        <p:xfrm>
          <a:off x="323528" y="1772817"/>
          <a:ext cx="8352928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5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164897" y="1483157"/>
            <a:ext cx="2928938" cy="1096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6000" rIns="12600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700998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50825" y="3429000"/>
            <a:ext cx="2160588" cy="2376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27080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484438" y="3452813"/>
            <a:ext cx="2232025" cy="2352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 дополнительное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   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538004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875463" y="3435350"/>
            <a:ext cx="2038350" cy="2370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34663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971551" y="1958975"/>
            <a:ext cx="1611312" cy="814387"/>
          </a:xfrm>
          <a:prstGeom prst="curvedUpArrow">
            <a:avLst>
              <a:gd name="adj1" fmla="val 34020"/>
              <a:gd name="adj2" fmla="val 72730"/>
              <a:gd name="adj3" fmla="val 7400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altLang="ru-RU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543675" y="1885950"/>
            <a:ext cx="1725613" cy="742950"/>
          </a:xfrm>
          <a:prstGeom prst="curvedDownArrow">
            <a:avLst>
              <a:gd name="adj1" fmla="val 49206"/>
              <a:gd name="adj2" fmla="val 98670"/>
              <a:gd name="adj3" fmla="val 8341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altLang="ru-RU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935538" y="2852738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alt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514725" y="2859088"/>
            <a:ext cx="706438" cy="492125"/>
          </a:xfrm>
          <a:prstGeom prst="downArrow">
            <a:avLst>
              <a:gd name="adj1" fmla="val 50000"/>
              <a:gd name="adj2" fmla="val 2847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alt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87900" y="3429000"/>
            <a:ext cx="2016125" cy="2376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2AEDA-BFE6-45A9-B4BE-4F541FDCA4C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48680"/>
            <a:ext cx="6160169" cy="95150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отрасли Образование на 2023 год</a:t>
            </a:r>
          </a:p>
        </p:txBody>
      </p:sp>
    </p:spTree>
    <p:extLst>
      <p:ext uri="{BB962C8B-B14F-4D97-AF65-F5344CB8AC3E}">
        <p14:creationId xmlns:p14="http://schemas.microsoft.com/office/powerpoint/2010/main" val="40320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13" grpId="0" animBg="1"/>
      <p:bldP spid="14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3433596"/>
              </p:ext>
            </p:extLst>
          </p:nvPr>
        </p:nvGraphicFramePr>
        <p:xfrm>
          <a:off x="107504" y="1847150"/>
          <a:ext cx="4248471" cy="453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984089" y="981309"/>
            <a:ext cx="1415180" cy="2808311"/>
          </a:xfrm>
          <a:prstGeom prst="stripedRightArrow">
            <a:avLst>
              <a:gd name="adj1" fmla="val 50000"/>
              <a:gd name="adj2" fmla="val 5685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122759тыс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078886"/>
            <a:ext cx="104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12%</a:t>
            </a:r>
            <a:endParaRPr 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6150" y="1477819"/>
            <a:ext cx="159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0684" y="1972885"/>
            <a:ext cx="3155467" cy="8251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alt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alt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39952" y="2996953"/>
            <a:ext cx="3156198" cy="9714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библиотек</a:t>
            </a:r>
            <a:endParaRPr lang="ru-RU" alt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39952" y="4005065"/>
            <a:ext cx="3156198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учреждений культуры</a:t>
            </a:r>
            <a:endParaRPr lang="ru-RU" alt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39952" y="5083809"/>
            <a:ext cx="3156199" cy="116458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культурно-массовых мероприятий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8075" y="1972886"/>
            <a:ext cx="1434405" cy="8251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3306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48549" y="2996953"/>
            <a:ext cx="1443931" cy="971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27085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2721" y="4005065"/>
            <a:ext cx="1479759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91358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721" y="5083810"/>
            <a:ext cx="1479759" cy="11645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450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107505" y="764704"/>
            <a:ext cx="9036064" cy="761271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</a:rPr>
              <a:t>Р</a:t>
            </a:r>
            <a:endParaRPr lang="ru-RU" sz="2800" b="1" dirty="0">
              <a:effectLst/>
            </a:endParaRPr>
          </a:p>
        </p:txBody>
      </p:sp>
      <p:sp>
        <p:nvSpPr>
          <p:cNvPr id="28" name="Заголовок 2"/>
          <p:cNvSpPr txBox="1">
            <a:spLocks/>
          </p:cNvSpPr>
          <p:nvPr/>
        </p:nvSpPr>
        <p:spPr>
          <a:xfrm>
            <a:off x="251521" y="764704"/>
            <a:ext cx="8892048" cy="71311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</a:rPr>
              <a:t>Р</a:t>
            </a:r>
            <a:endParaRPr lang="ru-RU" sz="2800" b="1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764705"/>
            <a:ext cx="6544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Расходы бюджета по отрасли Культура на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96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86256966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на 2023 год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>
            <a:off x="1182860" y="1124744"/>
            <a:ext cx="6778280" cy="784676"/>
          </a:xfrm>
          <a:prstGeom prst="chevron">
            <a:avLst>
              <a:gd name="adj" fmla="val 72261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устойчивости всех уровней бюджетов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1116061" y="2418996"/>
            <a:ext cx="6778280" cy="549275"/>
          </a:xfrm>
          <a:prstGeom prst="chevron">
            <a:avLst>
              <a:gd name="adj" fmla="val 88603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эффективности бюджетных расходов</a:t>
            </a:r>
            <a:endParaRPr lang="ru-RU" sz="2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202559" y="3501008"/>
            <a:ext cx="6778280" cy="636587"/>
          </a:xfrm>
          <a:prstGeom prst="chevron">
            <a:avLst>
              <a:gd name="adj" fmla="val 70818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endParaRPr lang="ru-RU" sz="24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116061" y="4581128"/>
            <a:ext cx="6778280" cy="812800"/>
          </a:xfrm>
          <a:prstGeom prst="chevron">
            <a:avLst>
              <a:gd name="adj" fmla="val 54891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выявлению резервов увеличения доходной базы бюджетов</a:t>
            </a:r>
            <a:endParaRPr lang="ru-RU" sz="20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2" name="TextBox 21"/>
          <p:cNvSpPr txBox="1">
            <a:spLocks noChangeArrowheads="1"/>
          </p:cNvSpPr>
          <p:nvPr/>
        </p:nvSpPr>
        <p:spPr bwMode="auto">
          <a:xfrm>
            <a:off x="1360038" y="280850"/>
            <a:ext cx="64239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очередной </a:t>
            </a:r>
            <a:r>
              <a:rPr lang="ru-RU" sz="3600" b="1" dirty="0" smtClean="0">
                <a:solidFill>
                  <a:schemeClr val="tx2"/>
                </a:solidFill>
              </a:rPr>
              <a:t>2023 год 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352928" cy="2793464"/>
          </a:xfrm>
        </p:spPr>
        <p:txBody>
          <a:bodyPr>
            <a:normAutofit fontScale="32500" lnSpcReduction="20000"/>
          </a:bodyPr>
          <a:lstStyle/>
          <a:p>
            <a:endParaRPr lang="ru-RU" sz="5400" dirty="0" smtClean="0"/>
          </a:p>
          <a:p>
            <a:r>
              <a:rPr lang="ru-RU" sz="6200" dirty="0" smtClean="0"/>
              <a:t>                                   </a:t>
            </a:r>
            <a:r>
              <a:rPr lang="ru-RU" sz="6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Финансовая 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палата </a:t>
            </a:r>
          </a:p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Аксубаевского муниципального района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Аксубаево, ул. Октябрьская д. 37</a:t>
            </a:r>
          </a:p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эл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aksu.fbp@tatar.ru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тел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8(84344) 28234</a:t>
            </a:r>
            <a:endParaRPr lang="ru-RU" sz="5400" dirty="0"/>
          </a:p>
        </p:txBody>
      </p:sp>
      <p:pic>
        <p:nvPicPr>
          <p:cNvPr id="4" name="Picture 2" descr="http://portal.tatarstan.ru/file/aksubaevo_rayon_fl_n123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38" y="307063"/>
            <a:ext cx="1583261" cy="1052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3845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1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1714777" y="44483"/>
            <a:ext cx="5714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51733" y="2072944"/>
            <a:ext cx="4220818" cy="996812"/>
          </a:xfrm>
          <a:prstGeom prst="round2DiagRect">
            <a:avLst>
              <a:gd name="adj1" fmla="val 29962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Постоянное взаимодействие и совместная работа с администраторами доходов, обеспечение качественного прогнозирования и стабильного поступления доходов в местный бюджет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751733" y="3206006"/>
            <a:ext cx="4220818" cy="818315"/>
          </a:xfrm>
          <a:prstGeom prst="round2DiagRect">
            <a:avLst>
              <a:gd name="adj1" fmla="val 3245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Усиление ответственности главных администратора доходов бюджета в целях повышение уровня собираемости доходов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51733" y="4160569"/>
            <a:ext cx="4220818" cy="678764"/>
          </a:xfrm>
          <a:prstGeom prst="round2DiagRect">
            <a:avLst>
              <a:gd name="adj1" fmla="val 37687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платежной дисциплины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751733" y="4977233"/>
            <a:ext cx="4220818" cy="678764"/>
          </a:xfrm>
          <a:prstGeom prst="round2DiagRect">
            <a:avLst>
              <a:gd name="adj1" fmla="val 38933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Эффективное использование муниципального имущества 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730093" y="5793898"/>
            <a:ext cx="4220818" cy="829503"/>
          </a:xfrm>
          <a:prstGeom prst="round2DiagRect">
            <a:avLst>
              <a:gd name="adj1" fmla="val 4194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Максимальное использование земель, находящихся в муниципальной собственности, и земель, собственность на которые не разграничена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19490" y="1988153"/>
            <a:ext cx="4200110" cy="1030803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Мониторинг налогоплательщиков, снизивших поступления НДФЛ, легализация «теневой» заработной платы, выявление «конвертных» выплат и иных схем ухода от уплаты НДФЛ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19490" y="3156856"/>
            <a:ext cx="4200110" cy="947142"/>
          </a:xfrm>
          <a:prstGeom prst="round2DiagRect">
            <a:avLst>
              <a:gd name="adj1" fmla="val 3485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Проведение работы по сокращению недоимки по налогам и сборам, а также задолженности по арендам платежам и административным штрафам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19490" y="4241899"/>
            <a:ext cx="4200110" cy="744935"/>
          </a:xfrm>
          <a:prstGeom prst="round2DiagRect">
            <a:avLst>
              <a:gd name="adj1" fmla="val 4868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роли программно-целевого планирования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19490" y="5124734"/>
            <a:ext cx="4200110" cy="744935"/>
          </a:xfrm>
          <a:prstGeom prst="round2DiagRect">
            <a:avLst>
              <a:gd name="adj1" fmla="val 451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Оптимизация бюджетных расходов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19490" y="6007569"/>
            <a:ext cx="4200110" cy="744935"/>
          </a:xfrm>
          <a:prstGeom prst="round2DiagRect">
            <a:avLst>
              <a:gd name="adj1" fmla="val 3979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качества оказываемых государственных и муниципальных услуг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95536" y="813924"/>
            <a:ext cx="4176464" cy="582216"/>
          </a:xfrm>
          <a:prstGeom prst="parallelogram">
            <a:avLst>
              <a:gd name="adj" fmla="val 37365"/>
            </a:avLst>
          </a:prstGeom>
          <a:solidFill>
            <a:srgbClr val="4E67C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bg1"/>
                </a:solidFill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</a:rPr>
              <a:t>алоговой политики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4932039" y="892331"/>
            <a:ext cx="4106771" cy="577751"/>
          </a:xfrm>
          <a:prstGeom prst="parallelogram">
            <a:avLst>
              <a:gd name="adj" fmla="val 34159"/>
            </a:avLst>
          </a:prstGeom>
          <a:solidFill>
            <a:srgbClr val="4E67C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</a:rPr>
              <a:t>бюджетной политики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09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5708"/>
            <a:ext cx="7740352" cy="129614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Аксубаевского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2818694"/>
              </p:ext>
            </p:extLst>
          </p:nvPr>
        </p:nvGraphicFramePr>
        <p:xfrm>
          <a:off x="395536" y="1628801"/>
          <a:ext cx="8459853" cy="336193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96918600"/>
                    </a:ext>
                  </a:extLst>
                </a:gridCol>
                <a:gridCol w="1187045">
                  <a:extLst>
                    <a:ext uri="{9D8B030D-6E8A-4147-A177-3AD203B41FA5}">
                      <a16:colId xmlns:a16="http://schemas.microsoft.com/office/drawing/2014/main" val="4032757310"/>
                    </a:ext>
                  </a:extLst>
                </a:gridCol>
              </a:tblGrid>
              <a:tr h="43582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2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всего,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т. ч.: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1072466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1072033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1080465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3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313089</a:t>
                      </a:r>
                      <a:endParaRPr kumimoji="0" lang="ru-RU" sz="2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334088</a:t>
                      </a:r>
                      <a:endParaRPr kumimoji="0" lang="ru-RU" sz="2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357408</a:t>
                      </a:r>
                      <a:endParaRPr kumimoji="0" lang="ru-RU" sz="2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21708</a:t>
                      </a:r>
                      <a:endParaRPr kumimoji="0" lang="ru-RU" sz="2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21947</a:t>
                      </a:r>
                      <a:endParaRPr kumimoji="0" lang="ru-RU" sz="2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22091</a:t>
                      </a:r>
                      <a:endParaRPr kumimoji="0" lang="ru-RU" sz="2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737669</a:t>
                      </a:r>
                      <a:endParaRPr lang="ru-RU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715998</a:t>
                      </a:r>
                      <a:endParaRPr lang="ru-RU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700966</a:t>
                      </a:r>
                      <a:endParaRPr lang="ru-RU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2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всего, в т. ч.: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1072466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1072033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1080465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9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  <a:r>
                        <a:rPr lang="ru-RU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56" marR="3255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51520" y="5085184"/>
            <a:ext cx="8610127" cy="11521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1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</a:t>
            </a:r>
            <a:r>
              <a:rPr lang="ru-RU" sz="31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-основополагающее </a:t>
            </a:r>
            <a:r>
              <a:rPr lang="ru-RU" sz="31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и утверждающим бюджет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782985" y="26505"/>
            <a:ext cx="7578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</a:p>
          <a:p>
            <a:pPr algn="ctr" eaLnBrk="1" hangingPunct="1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Аксубаевского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849" y="980612"/>
            <a:ext cx="3953994" cy="610851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 раздела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1817" y="980612"/>
            <a:ext cx="1331671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39587" y="980612"/>
            <a:ext cx="1309337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4399" y="2859552"/>
            <a:ext cx="3953994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Акцизы на нефтепродукты</a:t>
            </a:r>
            <a:endParaRPr lang="ru-RU" dirty="0">
              <a:latin typeface="Calibri" panose="020F0502020204030204" pitchFamily="34" charset="0"/>
            </a:endParaRPr>
          </a:p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57367" y="2859552"/>
            <a:ext cx="133167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26700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34770" y="2859552"/>
            <a:ext cx="1309337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27600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399" y="3248045"/>
            <a:ext cx="3953994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Налоги </a:t>
            </a:r>
            <a:r>
              <a:rPr lang="ru-RU" dirty="0">
                <a:latin typeface="Calibri" panose="020F0502020204030204" pitchFamily="34" charset="0"/>
              </a:rPr>
              <a:t>на совокупный доход</a:t>
            </a:r>
          </a:p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57367" y="3248045"/>
            <a:ext cx="133167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15093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4770" y="3248045"/>
            <a:ext cx="1309337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15697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4399" y="3973418"/>
            <a:ext cx="4009361" cy="339197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Неналоговые доходы, в том числе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62183" y="3973418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21947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39587" y="3973418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 22091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8018" y="4377636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Доходы </a:t>
            </a:r>
            <a:r>
              <a:rPr lang="ru-RU" dirty="0">
                <a:latin typeface="Calibri" panose="020F0502020204030204" pitchFamily="34" charset="0"/>
              </a:rPr>
              <a:t>от использования имущества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0986" y="4377636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11048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4399" y="2450835"/>
            <a:ext cx="3953994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Налог </a:t>
            </a:r>
            <a:r>
              <a:rPr lang="ru-RU" dirty="0">
                <a:latin typeface="Calibri" panose="020F0502020204030204" pitchFamily="34" charset="0"/>
              </a:rPr>
              <a:t>на доходы физических лиц</a:t>
            </a:r>
          </a:p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57367" y="2450835"/>
            <a:ext cx="133167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260640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34770" y="2450835"/>
            <a:ext cx="1309337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282273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6374" y="1652454"/>
            <a:ext cx="3953994" cy="343967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Налоговые и неналоговые доходы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59341" y="1652454"/>
            <a:ext cx="1331671" cy="343967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356035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36745" y="1652454"/>
            <a:ext cx="1309337" cy="343967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379499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4399" y="2047059"/>
            <a:ext cx="3953994" cy="35765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Налоговые доходы, в том числе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57367" y="2047059"/>
            <a:ext cx="1331671" cy="35765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334088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34770" y="2047059"/>
            <a:ext cx="1309337" cy="35765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357408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38390" y="4377636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11158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8018" y="6358373"/>
            <a:ext cx="3953994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Итого </a:t>
            </a:r>
            <a:r>
              <a:rPr lang="ru-RU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доходов</a:t>
            </a:r>
            <a:endParaRPr lang="ru-RU" sz="20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60986" y="6358373"/>
            <a:ext cx="133167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1072033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639586" y="6358374"/>
            <a:ext cx="1309337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1080465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4399" y="3611661"/>
            <a:ext cx="3953994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Налоги на имущество</a:t>
            </a:r>
            <a:endParaRPr lang="ru-RU" dirty="0">
              <a:latin typeface="Calibri" panose="020F0502020204030204" pitchFamily="34" charset="0"/>
            </a:endParaRPr>
          </a:p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57367" y="3611661"/>
            <a:ext cx="133167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29216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34770" y="3611661"/>
            <a:ext cx="1309337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26447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8018" y="4770309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Calibri" panose="020F0502020204030204" pitchFamily="34" charset="0"/>
              </a:rPr>
              <a:t>Плата за негативное воздействие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60986" y="4770309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768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38390" y="4770309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768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84399" y="5167325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Доходы от </a:t>
            </a:r>
            <a:r>
              <a:rPr lang="ru-RU" dirty="0">
                <a:latin typeface="Calibri" panose="020F0502020204030204" pitchFamily="34" charset="0"/>
              </a:rPr>
              <a:t>продажи активов</a:t>
            </a:r>
          </a:p>
          <a:p>
            <a:pPr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0986" y="5167325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1622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638390" y="5167325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1622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9215" y="5564341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Штрафы, санкции и др.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62183" y="5564341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569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639587" y="5564341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603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8018" y="5964530"/>
            <a:ext cx="3953994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latin typeface="Calibri" panose="020F0502020204030204" pitchFamily="34" charset="0"/>
              </a:rPr>
              <a:t>Безвозмездные перечисления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57367" y="5991355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715998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638390" y="5964530"/>
            <a:ext cx="1309337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700966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193743" y="980612"/>
            <a:ext cx="1331322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2023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188943" y="2859552"/>
            <a:ext cx="1331671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27100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88943" y="3248045"/>
            <a:ext cx="1331671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14512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193760" y="3973418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 21708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192562" y="4377636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10841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188943" y="2450835"/>
            <a:ext cx="1331671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240000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190918" y="1652454"/>
            <a:ext cx="1331671" cy="343967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334797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88943" y="2047059"/>
            <a:ext cx="1331671" cy="35765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313089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92562" y="6358373"/>
            <a:ext cx="1331671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1072466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188943" y="3611661"/>
            <a:ext cx="1331671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 29038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192562" y="4770309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768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184125" y="5167325"/>
            <a:ext cx="133529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1622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193760" y="5564341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537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192562" y="5964530"/>
            <a:ext cx="1331671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libri" panose="020F0502020204030204" pitchFamily="34" charset="0"/>
              </a:rPr>
              <a:t>737669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571164" y="980612"/>
            <a:ext cx="639905" cy="610851"/>
          </a:xfrm>
          <a:prstGeom prst="roundRect">
            <a:avLst>
              <a:gd name="adj" fmla="val 4041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Доля, %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19416" y="2875196"/>
            <a:ext cx="640073" cy="335019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3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566546" y="3248045"/>
            <a:ext cx="640073" cy="310140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1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571362" y="3973312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70165" y="4377636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566546" y="2450835"/>
            <a:ext cx="640073" cy="36393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22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568520" y="1652454"/>
            <a:ext cx="640073" cy="343967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31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25431" y="2047059"/>
            <a:ext cx="640073" cy="357658"/>
          </a:xfrm>
          <a:prstGeom prst="roundRect">
            <a:avLst>
              <a:gd name="adj" fmla="val 83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29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570165" y="6358373"/>
            <a:ext cx="640073" cy="395438"/>
          </a:xfrm>
          <a:prstGeom prst="roundRect">
            <a:avLst>
              <a:gd name="adj" fmla="val 8320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100</a:t>
            </a:r>
            <a:endParaRPr lang="ru-RU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566546" y="3611661"/>
            <a:ext cx="640073" cy="312675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570165" y="4770309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0,08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570165" y="5167325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0,1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571362" y="5564341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0,05</a:t>
            </a:r>
            <a:endParaRPr lang="ru-RU" sz="1600" i="1" dirty="0">
              <a:latin typeface="Calibri" panose="020F050202020403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570165" y="5964530"/>
            <a:ext cx="640073" cy="339198"/>
          </a:xfrm>
          <a:prstGeom prst="roundRect">
            <a:avLst>
              <a:gd name="adj" fmla="val 8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smtClean="0">
                <a:latin typeface="Calibri" panose="020F0502020204030204" pitchFamily="34" charset="0"/>
              </a:rPr>
              <a:t>69</a:t>
            </a:r>
            <a:endParaRPr lang="ru-RU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бюджета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3839899"/>
              </p:ext>
            </p:extLst>
          </p:nvPr>
        </p:nvGraphicFramePr>
        <p:xfrm>
          <a:off x="2786" y="1340768"/>
          <a:ext cx="9144000" cy="539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5869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6872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D8CE1-F1B9-4726-ACB7-A75276D281D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836711"/>
            <a:ext cx="7200354" cy="94880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Налоги на совокупный доход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2023 год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143250" y="1844675"/>
            <a:ext cx="3071813" cy="1096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6000" rIns="12600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14512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67543" y="3933825"/>
            <a:ext cx="2448273" cy="25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Налог, применяемый с применением упрощенной системы налогообложения</a:t>
            </a:r>
          </a:p>
          <a:p>
            <a:pPr algn="ctr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7589 тыс. рублей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419872" y="3933825"/>
            <a:ext cx="2592289" cy="2546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Патентная система налогообложения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5035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517412" y="3933826"/>
            <a:ext cx="2384622" cy="25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1888 тыс. рублей</a:t>
            </a:r>
          </a:p>
          <a:p>
            <a:pPr algn="ctr"/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115220" y="2243931"/>
            <a:ext cx="1611312" cy="815975"/>
          </a:xfrm>
          <a:prstGeom prst="curvedUpArrow">
            <a:avLst>
              <a:gd name="adj1" fmla="val 33954"/>
              <a:gd name="adj2" fmla="val 72589"/>
              <a:gd name="adj3" fmla="val 7400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altLang="ru-RU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662738" y="2352675"/>
            <a:ext cx="1571625" cy="609600"/>
          </a:xfrm>
          <a:prstGeom prst="curvedDownArrow">
            <a:avLst>
              <a:gd name="adj1" fmla="val 49259"/>
              <a:gd name="adj2" fmla="val 98745"/>
              <a:gd name="adj3" fmla="val 8341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alt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335462" y="3026193"/>
            <a:ext cx="708025" cy="492125"/>
          </a:xfrm>
          <a:prstGeom prst="downArrow">
            <a:avLst>
              <a:gd name="adj1" fmla="val 50000"/>
              <a:gd name="adj2" fmla="val 28472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alt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5869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7263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699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Прогноз поступления имущественных налогов  в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консолидированный бюджет Аксубаевского муниципального района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776063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380965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572000" y="1174230"/>
            <a:ext cx="0" cy="5683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1520" y="1412776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имущество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1321429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5869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37744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979712" y="686867"/>
            <a:ext cx="7164288" cy="68075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endParaRPr lang="ru-RU" sz="2800" b="1" kern="0" spc="0" dirty="0" smtClean="0">
              <a:ln>
                <a:noFill/>
              </a:ln>
              <a:solidFill>
                <a:srgbClr val="FFFFFF"/>
              </a:solidFill>
              <a:effectLst/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 доходы бюджета на 2023 год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/>
              </a:rPr>
              <a:t>у</a:t>
            </a:r>
            <a:endParaRPr lang="ru-RU" sz="2800" b="1" dirty="0">
              <a:effectLst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7991957"/>
              </p:ext>
            </p:extLst>
          </p:nvPr>
        </p:nvGraphicFramePr>
        <p:xfrm>
          <a:off x="-523875" y="1847152"/>
          <a:ext cx="4914900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Стрелка вниз 26"/>
          <p:cNvSpPr/>
          <p:nvPr/>
        </p:nvSpPr>
        <p:spPr>
          <a:xfrm>
            <a:off x="323528" y="1585540"/>
            <a:ext cx="2799350" cy="1387312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21708тыс</a:t>
            </a:r>
            <a:r>
              <a:rPr lang="ru-RU" sz="28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79207941"/>
              </p:ext>
            </p:extLst>
          </p:nvPr>
        </p:nvGraphicFramePr>
        <p:xfrm>
          <a:off x="3927695" y="6165304"/>
          <a:ext cx="336845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Скругленный прямоугольник 41"/>
          <p:cNvSpPr/>
          <p:nvPr/>
        </p:nvSpPr>
        <p:spPr>
          <a:xfrm>
            <a:off x="3857816" y="2492896"/>
            <a:ext cx="3420661" cy="1008112"/>
          </a:xfrm>
          <a:prstGeom prst="roundRect">
            <a:avLst/>
          </a:prstGeom>
          <a:solidFill>
            <a:srgbClr val="32DA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Доходы от продажи земельных участков и имущества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75489" y="4869160"/>
            <a:ext cx="3409349" cy="792088"/>
          </a:xfrm>
          <a:prstGeom prst="roundRect">
            <a:avLst/>
          </a:prstGeom>
          <a:solidFill>
            <a:srgbClr val="32DA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Штрафы, санкции, возмещение ущерба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8112" y="1477819"/>
            <a:ext cx="3398038" cy="858563"/>
          </a:xfrm>
          <a:prstGeom prst="roundRect">
            <a:avLst/>
          </a:prstGeom>
          <a:solidFill>
            <a:srgbClr val="32DA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Доходы от аренды земли и имущества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 flipV="1">
            <a:off x="7467600" y="1914357"/>
            <a:ext cx="971550" cy="4220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146,8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82321" y="4869160"/>
            <a:ext cx="1323974" cy="792088"/>
          </a:xfrm>
          <a:prstGeom prst="roundRect">
            <a:avLst/>
          </a:prstGeom>
          <a:solidFill>
            <a:srgbClr val="32DA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537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67599" y="1477819"/>
            <a:ext cx="1323975" cy="858563"/>
          </a:xfrm>
          <a:prstGeom prst="roundRect">
            <a:avLst/>
          </a:prstGeom>
          <a:solidFill>
            <a:srgbClr val="32DA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10841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67600" y="2492896"/>
            <a:ext cx="1323974" cy="1008112"/>
          </a:xfrm>
          <a:prstGeom prst="roundRect">
            <a:avLst/>
          </a:prstGeom>
          <a:solidFill>
            <a:srgbClr val="32DA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1622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86800" y="3717032"/>
            <a:ext cx="3398038" cy="864096"/>
          </a:xfrm>
          <a:prstGeom prst="roundRect">
            <a:avLst/>
          </a:prstGeom>
          <a:solidFill>
            <a:srgbClr val="32DA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Поступление платежей за негативное воздействие на окружающую среду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82321" y="3717032"/>
            <a:ext cx="1323975" cy="864096"/>
          </a:xfrm>
          <a:prstGeom prst="roundRect">
            <a:avLst/>
          </a:prstGeom>
          <a:solidFill>
            <a:srgbClr val="32DA5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768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67599" y="967516"/>
            <a:ext cx="149688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тыс.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0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2836"/>
              </p:ext>
            </p:extLst>
          </p:nvPr>
        </p:nvGraphicFramePr>
        <p:xfrm>
          <a:off x="1357290" y="2500306"/>
          <a:ext cx="6858048" cy="1428760"/>
        </p:xfrm>
        <a:graphic>
          <a:graphicData uri="http://schemas.openxmlformats.org/drawingml/2006/table">
            <a:tbl>
              <a:tblPr/>
              <a:tblGrid>
                <a:gridCol w="204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135729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поступления акцизов в консолидированный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бюджет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Аксубаевского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86314" y="421481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5286388"/>
            <a:ext cx="728667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Дорожный фонд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Аксубаевского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20" y="2143116"/>
            <a:ext cx="11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66"/>
            <a:ext cx="9144000" cy="1235869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1612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1873</TotalTime>
  <Words>1090</Words>
  <Application>Microsoft Office PowerPoint</Application>
  <PresentationFormat>Экран (4:3)</PresentationFormat>
  <Paragraphs>332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Cyr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Основные параметры бюджета  Аксубаевского муниципального района                                                                              тыс. рублей</vt:lpstr>
      <vt:lpstr>Презентация PowerPoint</vt:lpstr>
      <vt:lpstr>  Структура налоговых и неналоговых  доходов бюджета</vt:lpstr>
      <vt:lpstr>   Налоги на совокупный доход на 2023 год </vt:lpstr>
      <vt:lpstr>Прогноз поступления имущественных налогов  в  консолидированный бюджет Аксубаевского муниципального района                                                                                                                               тыс.руб. </vt:lpstr>
      <vt:lpstr>Презентация PowerPoint</vt:lpstr>
      <vt:lpstr>Презентация PowerPoint</vt:lpstr>
      <vt:lpstr>Презентация PowerPoint</vt:lpstr>
      <vt:lpstr>Формирование прогноза бюджета по расходам на 2017 год</vt:lpstr>
      <vt:lpstr>Презентация PowerPoint</vt:lpstr>
      <vt:lpstr>Структура расходов бюджета </vt:lpstr>
      <vt:lpstr>Расходы бюджета  по отрасли Образование на 2023 год</vt:lpstr>
      <vt:lpstr>Презентация PowerPoint</vt:lpstr>
      <vt:lpstr>Расходы бюджета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Adel</dc:creator>
  <cp:lastModifiedBy>USER</cp:lastModifiedBy>
  <cp:revision>195</cp:revision>
  <cp:lastPrinted>2021-11-10T07:31:45Z</cp:lastPrinted>
  <dcterms:created xsi:type="dcterms:W3CDTF">2017-11-01T15:22:29Z</dcterms:created>
  <dcterms:modified xsi:type="dcterms:W3CDTF">2024-03-06T07:49:24Z</dcterms:modified>
</cp:coreProperties>
</file>