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0"/>
  </p:notesMasterIdLst>
  <p:sldIdLst>
    <p:sldId id="295" r:id="rId2"/>
    <p:sldId id="284" r:id="rId3"/>
    <p:sldId id="289" r:id="rId4"/>
    <p:sldId id="263" r:id="rId5"/>
    <p:sldId id="265" r:id="rId6"/>
    <p:sldId id="266" r:id="rId7"/>
    <p:sldId id="288" r:id="rId8"/>
    <p:sldId id="304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00"/>
    <a:srgbClr val="FFFF00"/>
    <a:srgbClr val="0066FF"/>
    <a:srgbClr val="66FF33"/>
    <a:srgbClr val="FF0066"/>
    <a:srgbClr val="66FFFF"/>
    <a:srgbClr val="008000"/>
    <a:srgbClr val="A0207E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99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96598653902208E-2"/>
          <c:y val="4.1293452987182684E-2"/>
          <c:w val="0.63936089238845162"/>
          <c:h val="0.89082570759736113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 на выравнивание бюджетной обеспеченности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2.7777257103938427E-3"/>
                  <c:y val="-0.14078825496262418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745-4AAC-B88D-B352C4C3568B}"/>
                </c:ext>
              </c:extLst>
            </c:dLbl>
            <c:dLbl>
              <c:idx val="1"/>
              <c:layout>
                <c:manualLayout>
                  <c:x val="-2.7649406094137565E-3"/>
                  <c:y val="-0.13609562059224811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745-4AAC-B88D-B352C4C3568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39572</c:v>
                </c:pt>
                <c:pt idx="1">
                  <c:v>16622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45-4AAC-B88D-B352C4C3568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3888736900282604E-2"/>
                  <c:y val="2.8040508080478996E-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B7D-443D-9232-391C70B98E80}"/>
                </c:ext>
              </c:extLst>
            </c:dLbl>
            <c:dLbl>
              <c:idx val="1"/>
              <c:layout>
                <c:manualLayout>
                  <c:x val="1.6602320409149236E-2"/>
                  <c:y val="-7.4002190664693786E-4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745-4AAC-B88D-B352C4C3568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275379</c:v>
                </c:pt>
                <c:pt idx="1">
                  <c:v>382024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45-4AAC-B88D-B352C4C3568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Лист1!$D$2:$D$3</c:f>
              <c:numCache>
                <c:formatCode>#,##0</c:formatCode>
                <c:ptCount val="2"/>
                <c:pt idx="0">
                  <c:v>250161</c:v>
                </c:pt>
                <c:pt idx="1">
                  <c:v>256034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745-4AAC-B88D-B352C4C3568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A0207E"/>
            </a:solidFill>
          </c:spPr>
          <c:invertIfNegative val="0"/>
          <c:dLbls>
            <c:dLbl>
              <c:idx val="0"/>
              <c:layout>
                <c:manualLayout>
                  <c:x val="9.7222222222222224E-3"/>
                  <c:y val="0.10585585585585586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7D-443D-9232-391C70B98E80}"/>
                </c:ext>
              </c:extLst>
            </c:dLbl>
            <c:dLbl>
              <c:idx val="1"/>
              <c:layout>
                <c:manualLayout>
                  <c:x val="8.333333333333335E-3"/>
                  <c:y val="9.6846846846846857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B7D-443D-9232-391C70B98E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Лист1!$E$2:$E$3</c:f>
              <c:numCache>
                <c:formatCode>#,##0</c:formatCode>
                <c:ptCount val="2"/>
                <c:pt idx="0">
                  <c:v>85900</c:v>
                </c:pt>
                <c:pt idx="1">
                  <c:v>81880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745-4AAC-B88D-B352C4C35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865216"/>
        <c:axId val="45498368"/>
        <c:axId val="0"/>
      </c:bar3DChart>
      <c:catAx>
        <c:axId val="45865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5498368"/>
        <c:crosses val="autoZero"/>
        <c:auto val="1"/>
        <c:lblAlgn val="ctr"/>
        <c:lblOffset val="100"/>
        <c:noMultiLvlLbl val="0"/>
      </c:catAx>
      <c:valAx>
        <c:axId val="45498368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5865216"/>
        <c:crosses val="autoZero"/>
        <c:crossBetween val="between"/>
      </c:valAx>
      <c:spPr>
        <a:noFill/>
        <a:ln w="25409">
          <a:noFill/>
        </a:ln>
      </c:spPr>
    </c:plotArea>
    <c:legend>
      <c:legendPos val="r"/>
      <c:layout>
        <c:manualLayout>
          <c:xMode val="edge"/>
          <c:yMode val="edge"/>
          <c:x val="0.68359052933159625"/>
          <c:y val="2.4690682636002707E-2"/>
          <c:w val="0.30069312095613437"/>
          <c:h val="0.86044446805026253"/>
        </c:manualLayout>
      </c:layout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2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ru-RU" sz="2000" baseline="0" dirty="0"/>
              <a:t>Структура расходов в </a:t>
            </a:r>
            <a:r>
              <a:rPr lang="ru-RU" sz="2000" baseline="0" dirty="0" smtClean="0"/>
              <a:t>2022 году</a:t>
            </a:r>
            <a:endParaRPr lang="ru-RU" sz="2000" baseline="0" dirty="0"/>
          </a:p>
          <a:p>
            <a:pPr>
              <a:defRPr sz="2000" baseline="0"/>
            </a:pPr>
            <a:endParaRPr lang="ru-RU" sz="2000" baseline="0" dirty="0"/>
          </a:p>
        </c:rich>
      </c:tx>
      <c:layout>
        <c:manualLayout>
          <c:xMode val="edge"/>
          <c:yMode val="edge"/>
          <c:x val="0.10248246682790516"/>
          <c:y val="3.75000717908073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20342986787668491"/>
          <c:w val="0.63576091183046568"/>
          <c:h val="0.5818828684550024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Направления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rgbClr val="66FF33"/>
              </a:solidFill>
            </c:spPr>
            <c:extLst>
              <c:ext xmlns:c16="http://schemas.microsoft.com/office/drawing/2014/chart" uri="{C3380CC4-5D6E-409C-BE32-E72D297353CC}">
                <c16:uniqueId val="{00000001-AFE8-49DB-BE24-2919723537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Социальная сфера</c:v>
                </c:pt>
                <c:pt idx="1">
                  <c:v>Общегосударственные вопросы</c:v>
                </c:pt>
                <c:pt idx="2">
                  <c:v>Другие отрасли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04-49C7-8815-34F5CAF073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4">
          <a:noFill/>
        </a:ln>
      </c:spPr>
    </c:plotArea>
    <c:legend>
      <c:legendPos val="r"/>
      <c:layout>
        <c:manualLayout>
          <c:xMode val="edge"/>
          <c:yMode val="edge"/>
          <c:x val="0.62735089984421699"/>
          <c:y val="0.18684149164067843"/>
          <c:w val="0.36956277693925693"/>
          <c:h val="0.49621024942998104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589158405463323"/>
          <c:y val="4.1427608711073274E-2"/>
          <c:w val="0.6441083022516928"/>
          <c:h val="0.91678828878784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Физическая культура и спорт</c:v>
                </c:pt>
                <c:pt idx="1">
                  <c:v>Культура</c:v>
                </c:pt>
                <c:pt idx="2">
                  <c:v>ЖКХ</c:v>
                </c:pt>
                <c:pt idx="3">
                  <c:v>Общегосударственные вопросы</c:v>
                </c:pt>
                <c:pt idx="4">
                  <c:v>Национальная экономика</c:v>
                </c:pt>
                <c:pt idx="5">
                  <c:v>Социальная политика</c:v>
                </c:pt>
                <c:pt idx="6">
                  <c:v>Образование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43492</c:v>
                </c:pt>
                <c:pt idx="1">
                  <c:v>114352</c:v>
                </c:pt>
                <c:pt idx="2">
                  <c:v>54351</c:v>
                </c:pt>
                <c:pt idx="3">
                  <c:v>112390</c:v>
                </c:pt>
                <c:pt idx="4">
                  <c:v>53374</c:v>
                </c:pt>
                <c:pt idx="5">
                  <c:v>29080</c:v>
                </c:pt>
                <c:pt idx="6">
                  <c:v>705580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A7-47F3-A883-8BB4245D3A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6"/>
              <c:layout>
                <c:manualLayout>
                  <c:x val="-8.2089547415116499E-3"/>
                  <c:y val="-5.1801801801801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31A-49A1-9CBD-89A82FA4BA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Физическая культура и спорт</c:v>
                </c:pt>
                <c:pt idx="1">
                  <c:v>Культура</c:v>
                </c:pt>
                <c:pt idx="2">
                  <c:v>ЖКХ</c:v>
                </c:pt>
                <c:pt idx="3">
                  <c:v>Общегосударственные вопросы</c:v>
                </c:pt>
                <c:pt idx="4">
                  <c:v>Национальная экономика</c:v>
                </c:pt>
                <c:pt idx="5">
                  <c:v>Социальная политика</c:v>
                </c:pt>
                <c:pt idx="6">
                  <c:v>Образование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36761</c:v>
                </c:pt>
                <c:pt idx="1">
                  <c:v>103014</c:v>
                </c:pt>
                <c:pt idx="2">
                  <c:v>43226</c:v>
                </c:pt>
                <c:pt idx="3">
                  <c:v>104678</c:v>
                </c:pt>
                <c:pt idx="4">
                  <c:v>51704</c:v>
                </c:pt>
                <c:pt idx="5">
                  <c:v>26755</c:v>
                </c:pt>
                <c:pt idx="6">
                  <c:v>651185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A7-47F3-A883-8BB4245D3A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130752"/>
        <c:axId val="94372608"/>
      </c:barChart>
      <c:catAx>
        <c:axId val="77130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94372608"/>
        <c:crosses val="autoZero"/>
        <c:auto val="1"/>
        <c:lblAlgn val="ctr"/>
        <c:lblOffset val="100"/>
        <c:noMultiLvlLbl val="0"/>
      </c:catAx>
      <c:valAx>
        <c:axId val="94372608"/>
        <c:scaling>
          <c:orientation val="minMax"/>
        </c:scaling>
        <c:delete val="1"/>
        <c:axPos val="b"/>
        <c:majorGridlines/>
        <c:numFmt formatCode="#,##0.0" sourceLinked="1"/>
        <c:majorTickMark val="out"/>
        <c:minorTickMark val="none"/>
        <c:tickLblPos val="none"/>
        <c:crossAx val="77130752"/>
        <c:crosses val="autoZero"/>
        <c:crossBetween val="between"/>
      </c:valAx>
      <c:spPr>
        <a:noFill/>
        <a:ln w="25404">
          <a:noFill/>
        </a:ln>
      </c:spPr>
    </c:plotArea>
    <c:legend>
      <c:legendPos val="r"/>
      <c:layout>
        <c:manualLayout>
          <c:xMode val="edge"/>
          <c:yMode val="edge"/>
          <c:x val="0.70967273165224942"/>
          <c:y val="0.69109638698198139"/>
          <c:w val="0.28875552551139144"/>
          <c:h val="0.149891466269419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aseline="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201</a:t>
            </a:r>
            <a:r>
              <a:rPr lang="ru-RU" sz="2800" dirty="0" smtClean="0">
                <a:solidFill>
                  <a:srgbClr val="C00000"/>
                </a:solidFill>
              </a:rPr>
              <a:t>5 год</a:t>
            </a:r>
            <a:endParaRPr lang="en-US" sz="2800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33104556865160989"/>
          <c:y val="9.85267535046853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253528315817689"/>
          <c:w val="1"/>
          <c:h val="0.8449163007172734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75931425244639561"/>
          <c:w val="0.98853468344973416"/>
          <c:h val="0.22379038097518991"/>
        </c:manualLayout>
      </c:layout>
      <c:overlay val="1"/>
      <c:txPr>
        <a:bodyPr/>
        <a:lstStyle/>
        <a:p>
          <a:pPr>
            <a:defRPr sz="2000" b="1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2022 </a:t>
            </a:r>
            <a:r>
              <a:rPr lang="ru-RU" sz="2800" dirty="0">
                <a:solidFill>
                  <a:srgbClr val="C00000"/>
                </a:solidFill>
              </a:rPr>
              <a:t>год</a:t>
            </a:r>
          </a:p>
        </c:rich>
      </c:tx>
      <c:layout>
        <c:manualLayout>
          <c:xMode val="edge"/>
          <c:yMode val="edge"/>
          <c:x val="0.768005273140966"/>
          <c:y val="6.6269981564702632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280006797594784E-2"/>
          <c:y val="0.1185051010964201"/>
          <c:w val="0.93427232673817684"/>
          <c:h val="0.702141720478188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871D-4A59-94F9-057519ED6EF1}"/>
              </c:ext>
            </c:extLst>
          </c:dPt>
          <c:dPt>
            <c:idx val="1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871D-4A59-94F9-057519ED6EF1}"/>
              </c:ext>
            </c:extLst>
          </c:dPt>
          <c:dPt>
            <c:idx val="2"/>
            <c:bubble3D val="0"/>
            <c:spPr>
              <a:solidFill>
                <a:srgbClr val="FF00FF"/>
              </a:solidFill>
            </c:spPr>
            <c:extLst>
              <c:ext xmlns:c16="http://schemas.microsoft.com/office/drawing/2014/chart" uri="{C3380CC4-5D6E-409C-BE32-E72D297353CC}">
                <c16:uniqueId val="{00000005-871D-4A59-94F9-057519ED6EF1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871D-4A59-94F9-057519ED6EF1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871D-4A59-94F9-057519ED6EF1}"/>
              </c:ext>
            </c:extLst>
          </c:dPt>
          <c:dLbls>
            <c:dLbl>
              <c:idx val="0"/>
              <c:layout>
                <c:manualLayout>
                  <c:x val="-9.207367314553952E-2"/>
                  <c:y val="8.226896503172991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 smtClean="0">
                        <a:latin typeface="Times New Roman" pitchFamily="18" charset="0"/>
                        <a:cs typeface="Times New Roman" pitchFamily="18" charset="0"/>
                      </a:rPr>
                      <a:t>10 %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71D-4A59-94F9-057519ED6EF1}"/>
                </c:ext>
              </c:extLst>
            </c:dLbl>
            <c:dLbl>
              <c:idx val="1"/>
              <c:layout>
                <c:manualLayout>
                  <c:x val="-0.13111902444459414"/>
                  <c:y val="-0.23431994021486444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 smtClean="0">
                        <a:latin typeface="Times New Roman" pitchFamily="18" charset="0"/>
                        <a:cs typeface="Times New Roman" pitchFamily="18" charset="0"/>
                      </a:rPr>
                      <a:t>63 %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71D-4A59-94F9-057519ED6EF1}"/>
                </c:ext>
              </c:extLst>
            </c:dLbl>
            <c:dLbl>
              <c:idx val="2"/>
              <c:layout>
                <c:manualLayout>
                  <c:x val="0.12540544143580462"/>
                  <c:y val="5.4437313413206727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 smtClean="0">
                        <a:latin typeface="Times New Roman" pitchFamily="18" charset="0"/>
                        <a:cs typeface="Times New Roman" pitchFamily="18" charset="0"/>
                      </a:rPr>
                      <a:t>10 %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71D-4A59-94F9-057519ED6EF1}"/>
                </c:ext>
              </c:extLst>
            </c:dLbl>
            <c:dLbl>
              <c:idx val="3"/>
              <c:layout>
                <c:manualLayout>
                  <c:x val="2.6022206258242322E-2"/>
                  <c:y val="-4.6128858318976285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 smtClean="0">
                        <a:latin typeface="Times New Roman" pitchFamily="18" charset="0"/>
                        <a:cs typeface="Times New Roman" pitchFamily="18" charset="0"/>
                      </a:rPr>
                      <a:t>3 %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71D-4A59-94F9-057519ED6EF1}"/>
                </c:ext>
              </c:extLst>
            </c:dLbl>
            <c:dLbl>
              <c:idx val="4"/>
              <c:layout>
                <c:manualLayout>
                  <c:x val="6.9066223276857533E-2"/>
                  <c:y val="-1.0119330914985888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 smtClean="0">
                        <a:latin typeface="Times New Roman" pitchFamily="18" charset="0"/>
                        <a:cs typeface="Times New Roman" pitchFamily="18" charset="0"/>
                      </a:rPr>
                      <a:t>4 %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71D-4A59-94F9-057519ED6E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Общегосударственные расходы</c:v>
                </c:pt>
                <c:pt idx="1">
                  <c:v>Образование</c:v>
                </c:pt>
                <c:pt idx="2">
                  <c:v>Культура</c:v>
                </c:pt>
                <c:pt idx="3">
                  <c:v>Социальная политика</c:v>
                </c:pt>
                <c:pt idx="4">
                  <c:v>Физическая культура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</c:v>
                </c:pt>
                <c:pt idx="1">
                  <c:v>0.63</c:v>
                </c:pt>
                <c:pt idx="2">
                  <c:v>0.1</c:v>
                </c:pt>
                <c:pt idx="3">
                  <c:v>2.5000000000000001E-2</c:v>
                </c:pt>
                <c:pt idx="4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71D-4A59-94F9-057519ED6E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7854423422500466E-2"/>
          <c:y val="0.81621342761616711"/>
          <c:w val="0.95256956577517959"/>
          <c:h val="0.16050634551279816"/>
        </c:manualLayout>
      </c:layout>
      <c:overlay val="0"/>
      <c:txPr>
        <a:bodyPr/>
        <a:lstStyle/>
        <a:p>
          <a:pPr>
            <a:defRPr sz="2000" b="1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0B437B-FB65-4C4D-A938-A68E6766613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5473C6-B212-450E-B84E-7E5EF418E69F}">
      <dgm:prSet phldrT="[Текст]" custT="1"/>
      <dgm:spPr>
        <a:ln>
          <a:noFill/>
        </a:ln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Социально</a:t>
          </a:r>
          <a:r>
            <a:rPr lang="ru-RU" sz="2800" b="1" dirty="0" smtClean="0"/>
            <a:t> </a:t>
          </a:r>
          <a:r>
            <a:rPr lang="ru-RU" sz="2800" b="1" dirty="0" smtClean="0">
              <a:solidFill>
                <a:schemeClr val="tx1"/>
              </a:solidFill>
            </a:rPr>
            <a:t>направленный бюджет района</a:t>
          </a:r>
          <a:endParaRPr lang="ru-RU" sz="2800" b="1" dirty="0">
            <a:solidFill>
              <a:schemeClr val="tx1"/>
            </a:solidFill>
          </a:endParaRPr>
        </a:p>
      </dgm:t>
    </dgm:pt>
    <dgm:pt modelId="{D7320398-98E0-4A2D-A084-128D1829A274}" type="parTrans" cxnId="{143E724D-AED3-4688-80AA-48E599826A29}">
      <dgm:prSet/>
      <dgm:spPr/>
      <dgm:t>
        <a:bodyPr/>
        <a:lstStyle/>
        <a:p>
          <a:endParaRPr lang="ru-RU"/>
        </a:p>
      </dgm:t>
    </dgm:pt>
    <dgm:pt modelId="{65A233B0-5929-4C31-BD16-C696D69AFCB1}" type="sibTrans" cxnId="{143E724D-AED3-4688-80AA-48E599826A29}">
      <dgm:prSet/>
      <dgm:spPr/>
      <dgm:t>
        <a:bodyPr/>
        <a:lstStyle/>
        <a:p>
          <a:endParaRPr lang="ru-RU"/>
        </a:p>
      </dgm:t>
    </dgm:pt>
    <dgm:pt modelId="{490DAB27-0C1B-4257-86E5-58AD35D8EFBB}" type="pres">
      <dgm:prSet presAssocID="{D70B437B-FB65-4C4D-A938-A68E676661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1117D8-8664-49F3-BE1F-CBD812547B0F}" type="pres">
      <dgm:prSet presAssocID="{445473C6-B212-450E-B84E-7E5EF418E69F}" presName="node" presStyleLbl="node1" presStyleIdx="0" presStyleCnt="1" custScaleX="730125" custScaleY="184704" custLinFactNeighborX="72491" custLinFactNeighborY="-9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1C9BD3-7B6C-47A3-882D-A851F7F2C42A}" type="presOf" srcId="{D70B437B-FB65-4C4D-A938-A68E6766613B}" destId="{490DAB27-0C1B-4257-86E5-58AD35D8EFBB}" srcOrd="0" destOrd="0" presId="urn:microsoft.com/office/officeart/2005/8/layout/default#1"/>
    <dgm:cxn modelId="{9491C9A7-071A-496A-8EF0-E4FA1A941477}" type="presOf" srcId="{445473C6-B212-450E-B84E-7E5EF418E69F}" destId="{BB1117D8-8664-49F3-BE1F-CBD812547B0F}" srcOrd="0" destOrd="0" presId="urn:microsoft.com/office/officeart/2005/8/layout/default#1"/>
    <dgm:cxn modelId="{143E724D-AED3-4688-80AA-48E599826A29}" srcId="{D70B437B-FB65-4C4D-A938-A68E6766613B}" destId="{445473C6-B212-450E-B84E-7E5EF418E69F}" srcOrd="0" destOrd="0" parTransId="{D7320398-98E0-4A2D-A084-128D1829A274}" sibTransId="{65A233B0-5929-4C31-BD16-C696D69AFCB1}"/>
    <dgm:cxn modelId="{3F853140-75BD-4F67-9B7C-0CEBEBB9B504}" type="presParOf" srcId="{490DAB27-0C1B-4257-86E5-58AD35D8EFBB}" destId="{BB1117D8-8664-49F3-BE1F-CBD812547B0F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117D8-8664-49F3-BE1F-CBD812547B0F}">
      <dsp:nvSpPr>
        <dsp:cNvPr id="0" name=""/>
        <dsp:cNvSpPr/>
      </dsp:nvSpPr>
      <dsp:spPr>
        <a:xfrm>
          <a:off x="8148" y="76201"/>
          <a:ext cx="4563851" cy="692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Социально</a:t>
          </a:r>
          <a:r>
            <a:rPr lang="ru-RU" sz="2800" b="1" kern="1200" dirty="0" smtClean="0"/>
            <a:t> </a:t>
          </a:r>
          <a:r>
            <a:rPr lang="ru-RU" sz="2800" b="1" kern="1200" dirty="0" smtClean="0">
              <a:solidFill>
                <a:schemeClr val="tx1"/>
              </a:solidFill>
            </a:rPr>
            <a:t>направленный бюджет района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8148" y="76201"/>
        <a:ext cx="4563851" cy="692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92E41-03CF-4F04-BFBC-DE5B39FF5B1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C2C82-18CA-48EE-B9E6-B58ED6DA14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608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920750"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C87485-682D-43EC-9E7D-984E839AB708}" type="slidenum">
              <a:rPr lang="ru-RU" altLang="ru-RU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82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BEB8C5-313E-426C-B718-C45608C0505A}" type="slidenum">
              <a:rPr lang="ru-RU" altLang="ru-RU" smtClean="0">
                <a:latin typeface="Calibri" panose="020F0502020204030204" pitchFamily="34" charset="0"/>
              </a:rPr>
              <a:pPr/>
              <a:t>6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84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CBE7B5-30EC-4E24-9A97-3710E638A1B5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2/19/2024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A3C8F-4EC7-418A-9B2E-9843026275EC}" type="slidenum">
              <a:rPr lang="en-US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18B97D-9BE2-465D-A0FB-AA910499E1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2/19/2024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BA06DD-EE2B-4DC0-A60C-B63AA52B4866}" type="slidenum">
              <a:rPr lang="en-US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3AC9D9-8257-432A-8D12-4153B4554C2C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2/19/2024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18AD71-6DFC-4D50-A1BF-1F3273EFC089}" type="slidenum">
              <a:rPr lang="en-US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03B96-E52E-4D6F-A2BD-0680BF043C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079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9D116-70A9-4D75-BBDF-94610C16E3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584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5D0094-9BF5-44BE-8C05-B0ED8FE0664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2/19/2024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1B90E6-FAA1-4CE6-90DD-8BA25FC88AA9}" type="slidenum">
              <a:rPr lang="en-US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2525A2-D0C8-423F-97E8-A784E31B8EA6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2/19/2024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48B068-1312-4E4A-90A2-4047127E7515}" type="slidenum">
              <a:rPr lang="en-US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32069E-3536-4EEE-A316-77A083215675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2/19/2024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E15BE3-9327-408C-A5C6-F23E8A7B81A5}" type="slidenum">
              <a:rPr lang="en-US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0FBFEA-74D8-4909-977E-5CC5A27E1C5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2/19/2024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7AB326-AF3C-4AEC-AFF1-8E1B7473C92F}" type="slidenum">
              <a:rPr lang="en-US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720B96-E947-423E-B49E-23BABF12A8D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2/19/2024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5489C5-6929-49D6-98C9-0E113682D75D}" type="slidenum">
              <a:rPr lang="en-US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EA207C-1E6B-43A2-BCA0-58FA616F5C62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2/19/2024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FEE4A6-7490-46AC-9F01-C4B68785B233}" type="slidenum">
              <a:rPr lang="en-US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2DD14-317A-4D9D-AC98-F4E402E97F92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2/19/2024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485BD0-C1BA-4CDD-A46A-A30E8B36FCFC}" type="slidenum">
              <a:rPr lang="en-US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A8889A-108A-4D5B-B82C-FB95FEE6B39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2/19/2024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EB2E1A-3AD2-457C-A0AE-ECBAD0D8163D}" type="slidenum">
              <a:rPr lang="en-US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8B45D3E-12F5-484C-B8AC-2A0778C2127A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2/19/2024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E6CE98-6A32-474E-ADDF-E66D9E0ECBAD}" type="slidenum">
              <a:rPr lang="en-US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diagramLayout" Target="../diagrams/layout1.xml"/><Relationship Id="rId18" Type="http://schemas.openxmlformats.org/officeDocument/2006/relationships/image" Target="../media/image5.gif"/><Relationship Id="rId3" Type="http://schemas.openxmlformats.org/officeDocument/2006/relationships/image" Target="../media/image7.emf"/><Relationship Id="rId7" Type="http://schemas.openxmlformats.org/officeDocument/2006/relationships/image" Target="../media/image10.png"/><Relationship Id="rId12" Type="http://schemas.openxmlformats.org/officeDocument/2006/relationships/diagramData" Target="../diagrams/data1.xml"/><Relationship Id="rId1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diagramColors" Target="../diagrams/colors1.xml"/><Relationship Id="rId10" Type="http://schemas.openxmlformats.org/officeDocument/2006/relationships/image" Target="../media/image13.png"/><Relationship Id="rId4" Type="http://schemas.openxmlformats.org/officeDocument/2006/relationships/chart" Target="../charts/chart2.xml"/><Relationship Id="rId9" Type="http://schemas.openxmlformats.org/officeDocument/2006/relationships/image" Target="../media/image12.png"/><Relationship Id="rId1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83.229.186.246/genplan/scripts/rayon_pict.php?ray=3&amp;usermap=rt_dtp_utv_mun"/>
          <p:cNvPicPr>
            <a:picLocks noChangeAspect="1" noChangeArrowheads="1"/>
          </p:cNvPicPr>
          <p:nvPr/>
        </p:nvPicPr>
        <p:blipFill>
          <a:blip r:embed="rId2" cstate="print">
            <a:lum bright="8000" contrast="-1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ttp://wallspaper.ru/uploads/gallery/main/25/flag_of_tatarst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28604"/>
            <a:ext cx="2009739" cy="1006208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15299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Отчет об исполнении консолидированного бюджета</a:t>
            </a:r>
            <a:endParaRPr kumimoji="0" lang="ru-RU" sz="2800" b="1" i="0" u="none" strike="noStrike" cap="none" normalizeH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Аксубаевского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муниципального района за 2022 г.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023" y="178675"/>
            <a:ext cx="1248796" cy="150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6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01625"/>
            <a:ext cx="8288089" cy="9671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консолидированного бюджета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3100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2022 </a:t>
            </a:r>
            <a:r>
              <a:rPr lang="ru-RU" sz="3100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3100" cap="none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26643450"/>
              </p:ext>
            </p:extLst>
          </p:nvPr>
        </p:nvGraphicFramePr>
        <p:xfrm>
          <a:off x="395537" y="1412777"/>
          <a:ext cx="8349452" cy="4909646"/>
        </p:xfrm>
        <a:graphic>
          <a:graphicData uri="http://schemas.openxmlformats.org/drawingml/2006/table">
            <a:tbl>
              <a:tblPr/>
              <a:tblGrid>
                <a:gridCol w="960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7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7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82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утверждено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I.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ДОХОДЫ всего, в т.ч.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1056925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1086270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6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321224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351141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735701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735129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II.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РАСХОДЫ,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1149162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1120990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5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III.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-92237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-34720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88023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5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332655"/>
            <a:ext cx="8568183" cy="28803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7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altLang="ru-RU" sz="27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altLang="ru-RU" sz="3100" b="1" i="1" dirty="0" smtClean="0">
                <a:solidFill>
                  <a:schemeClr val="tx1"/>
                </a:solidFill>
                <a:latin typeface="Times New Roman" pitchFamily="18" charset="0"/>
              </a:rPr>
              <a:t> ДОХОДЫ БЮДЖЕТА </a:t>
            </a:r>
            <a:r>
              <a:rPr lang="ru-RU" altLang="ru-RU" sz="3100" b="1" i="1" cap="none" dirty="0" smtClean="0">
                <a:solidFill>
                  <a:schemeClr val="tx1"/>
                </a:solidFill>
                <a:latin typeface="Times New Roman" pitchFamily="18" charset="0"/>
              </a:rPr>
              <a:t>за</a:t>
            </a:r>
            <a:r>
              <a:rPr lang="ru-RU" altLang="ru-RU" sz="3100" b="1" i="1" dirty="0" smtClean="0">
                <a:solidFill>
                  <a:schemeClr val="tx1"/>
                </a:solidFill>
                <a:latin typeface="Times New Roman" pitchFamily="18" charset="0"/>
              </a:rPr>
              <a:t> 2021-2022 </a:t>
            </a:r>
            <a:r>
              <a:rPr lang="ru-RU" altLang="ru-RU" sz="3100" b="1" i="1" cap="none" dirty="0" smtClean="0">
                <a:solidFill>
                  <a:schemeClr val="tx1"/>
                </a:solidFill>
                <a:latin typeface="Times New Roman" pitchFamily="18" charset="0"/>
              </a:rPr>
              <a:t>год</a:t>
            </a:r>
            <a:r>
              <a:rPr lang="ru-RU" altLang="ru-RU" sz="27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altLang="ru-RU" sz="27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altLang="ru-RU" sz="2700" b="1" i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</a:t>
            </a:r>
            <a:endParaRPr lang="ru-RU" altLang="ru-RU" sz="2000" b="1" i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9522" name="Group 30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29107055"/>
              </p:ext>
            </p:extLst>
          </p:nvPr>
        </p:nvGraphicFramePr>
        <p:xfrm>
          <a:off x="133006" y="692699"/>
          <a:ext cx="8831483" cy="5691506"/>
        </p:xfrm>
        <a:graphic>
          <a:graphicData uri="http://schemas.openxmlformats.org/drawingml/2006/table">
            <a:tbl>
              <a:tblPr/>
              <a:tblGrid>
                <a:gridCol w="5079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2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Вид доходов (тыс. рублей)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(+,-)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Доходы бюджета всего, в т.ч.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1056925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1086270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+29345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7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-НДФЛ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225152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245616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20464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8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-акцизы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31128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3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-налог на совокупный доход (УСН, сельхозналог, патент)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11267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3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-налоги на имущество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26086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4133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3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-доходы от использования имущества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+1529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-плата за негативное воздействие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+534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3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-доходы от компенсации затрат гос-ва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8847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8589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-258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3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-доходы от продажи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+1742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2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-штрафы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2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735701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735129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-572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73" y="0"/>
            <a:ext cx="826477" cy="107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69342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</a:rPr>
              <a:t>Безвозмездные поступления</a:t>
            </a:r>
            <a:br>
              <a:rPr lang="ru-RU" sz="2800" b="1" i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800" b="1" i="1" cap="none" dirty="0" smtClean="0">
                <a:solidFill>
                  <a:schemeClr val="tx1"/>
                </a:solidFill>
                <a:latin typeface="Times New Roman" pitchFamily="18" charset="0"/>
              </a:rPr>
              <a:t>в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</a:rPr>
              <a:t>2021-2022 </a:t>
            </a:r>
            <a:r>
              <a:rPr lang="ru-RU" sz="2800" b="1" i="1" cap="none" dirty="0" smtClean="0">
                <a:solidFill>
                  <a:schemeClr val="tx1"/>
                </a:solidFill>
                <a:latin typeface="Times New Roman" pitchFamily="18" charset="0"/>
              </a:rPr>
              <a:t>годах, тыс. рублей</a:t>
            </a:r>
            <a:endParaRPr lang="ru-RU" sz="2800" i="1" cap="none" dirty="0">
              <a:solidFill>
                <a:schemeClr val="tx1"/>
              </a:solidFill>
            </a:endParaRPr>
          </a:p>
        </p:txBody>
      </p:sp>
      <p:graphicFrame>
        <p:nvGraphicFramePr>
          <p:cNvPr id="3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126084"/>
              </p:ext>
            </p:extLst>
          </p:nvPr>
        </p:nvGraphicFramePr>
        <p:xfrm>
          <a:off x="-85493" y="1241505"/>
          <a:ext cx="9229493" cy="520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6765" cy="99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28601" y="245328"/>
            <a:ext cx="8799022" cy="1408832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показатели исполнения бюджета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характеристики) 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2022 </a:t>
            </a:r>
            <a:r>
              <a:rPr lang="ru-RU" sz="2800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год, тыс. рублей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9574" y="1616748"/>
            <a:ext cx="4324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1529574" y="2569196"/>
            <a:ext cx="586368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Утверждено </a:t>
            </a:r>
            <a: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946 210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Уточнено-     1 149 162</a:t>
            </a:r>
            <a:endParaRPr lang="ru-RU" alt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 </a:t>
            </a:r>
            <a: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1 120 990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98% выполнения от уточненного планового показателя </a:t>
            </a:r>
            <a:endParaRPr lang="ru-RU" alt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50171" cy="102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9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Рисунок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495800"/>
            <a:ext cx="121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595293"/>
              </p:ext>
            </p:extLst>
          </p:nvPr>
        </p:nvGraphicFramePr>
        <p:xfrm>
          <a:off x="5029200" y="1854200"/>
          <a:ext cx="4114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620000" cy="990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 структура расходов бюджета, </a:t>
            </a:r>
            <a:r>
              <a:rPr lang="ru-RU" sz="28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800" b="1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13716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0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13716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1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3800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2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3" name="Picture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257800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4" name="Picture 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19800"/>
            <a:ext cx="13716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616044946"/>
              </p:ext>
            </p:extLst>
          </p:nvPr>
        </p:nvGraphicFramePr>
        <p:xfrm>
          <a:off x="4419600" y="5943600"/>
          <a:ext cx="45720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3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710417"/>
              </p:ext>
            </p:extLst>
          </p:nvPr>
        </p:nvGraphicFramePr>
        <p:xfrm>
          <a:off x="1676399" y="1219200"/>
          <a:ext cx="4641273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31"/>
            <a:ext cx="738554" cy="88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922713" y="260648"/>
            <a:ext cx="11421688" cy="72042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100" b="1" i="1" dirty="0" smtClean="0">
                <a:solidFill>
                  <a:schemeClr val="tx1"/>
                </a:solidFill>
                <a:latin typeface="Times New Roman" pitchFamily="18" charset="0"/>
              </a:rPr>
              <a:t>Расходы бюджета </a:t>
            </a:r>
            <a:r>
              <a:rPr lang="ru-RU" altLang="ru-RU" sz="3200" b="1" i="1" cap="none" dirty="0" smtClean="0">
                <a:solidFill>
                  <a:schemeClr val="tx1"/>
                </a:solidFill>
                <a:latin typeface="Times New Roman" pitchFamily="18" charset="0"/>
              </a:rPr>
              <a:t>за</a:t>
            </a:r>
            <a:r>
              <a:rPr lang="ru-RU" altLang="ru-RU" sz="3200" b="1" i="1" dirty="0" smtClean="0">
                <a:solidFill>
                  <a:schemeClr val="tx1"/>
                </a:solidFill>
                <a:latin typeface="Times New Roman" pitchFamily="18" charset="0"/>
              </a:rPr>
              <a:t> 2021-2022 </a:t>
            </a:r>
            <a:r>
              <a:rPr lang="ru-RU" altLang="ru-RU" sz="3200" b="1" i="1" cap="none" dirty="0" smtClean="0">
                <a:solidFill>
                  <a:schemeClr val="tx1"/>
                </a:solidFill>
                <a:latin typeface="Times New Roman" pitchFamily="18" charset="0"/>
              </a:rPr>
              <a:t>год</a:t>
            </a:r>
            <a:r>
              <a:rPr lang="ru-RU" altLang="ru-RU" sz="3200" b="1" i="1" dirty="0" smtClean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ru-RU" altLang="ru-RU" sz="3100" b="1" i="1" cap="none" dirty="0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                  (тыс. рублей)</a:t>
            </a:r>
            <a:endParaRPr lang="ru-RU" altLang="ru-RU" sz="3100" b="1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9522" name="Group 30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10746702"/>
              </p:ext>
            </p:extLst>
          </p:nvPr>
        </p:nvGraphicFramePr>
        <p:xfrm>
          <a:off x="323850" y="1196751"/>
          <a:ext cx="8640638" cy="5388908"/>
        </p:xfrm>
        <a:graphic>
          <a:graphicData uri="http://schemas.openxmlformats.org/drawingml/2006/table">
            <a:tbl>
              <a:tblPr/>
              <a:tblGrid>
                <a:gridCol w="4514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59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Вид расходов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(+,-)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ВСЕГО, в том числе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5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-общегосударственные вопросы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112390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104678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7712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-национальная  оборона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2754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7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-национальная безопасность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4393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-299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7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53374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51704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-1670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-ЖКХ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54351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43226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3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-охрана окружающей среды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7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705580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651185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54395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7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-культура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114352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103014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11338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-здравоохранение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7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-физкультура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43492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36761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6731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47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-социальная политика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29080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26755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396" cy="91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6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930049"/>
              </p:ext>
            </p:extLst>
          </p:nvPr>
        </p:nvGraphicFramePr>
        <p:xfrm>
          <a:off x="214282" y="500043"/>
          <a:ext cx="428628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442071417"/>
              </p:ext>
            </p:extLst>
          </p:nvPr>
        </p:nvGraphicFramePr>
        <p:xfrm>
          <a:off x="0" y="1668440"/>
          <a:ext cx="8221286" cy="5170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5720" y="214290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 ОТРАСЛЯМ  ( в процентах)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69" cy="95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5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2651</TotalTime>
  <Words>381</Words>
  <Application>Microsoft Office PowerPoint</Application>
  <PresentationFormat>Экран (4:3)</PresentationFormat>
  <Paragraphs>158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Calibri</vt:lpstr>
      <vt:lpstr>Franklin Gothic Book</vt:lpstr>
      <vt:lpstr>Franklin Gothic Medium</vt:lpstr>
      <vt:lpstr>Times New Roman</vt:lpstr>
      <vt:lpstr>Verdana</vt:lpstr>
      <vt:lpstr>Wingdings</vt:lpstr>
      <vt:lpstr>Wingdings 2</vt:lpstr>
      <vt:lpstr>Трек</vt:lpstr>
      <vt:lpstr>Презентация PowerPoint</vt:lpstr>
      <vt:lpstr>ОСНОВНЫЕ ПАРАМЕТРЫ консолидированного бюджета                           за 2022 год          (тыс. рублей)</vt:lpstr>
      <vt:lpstr>  ДОХОДЫ БЮДЖЕТА за 2021-2022 год                      </vt:lpstr>
      <vt:lpstr>Безвозмездные поступления  в 2021-2022 годах, тыс. рублей</vt:lpstr>
      <vt:lpstr>Презентация PowerPoint</vt:lpstr>
      <vt:lpstr>Динамика и структура расходов бюджета, тыс. рублей</vt:lpstr>
      <vt:lpstr>Расходы бюджета за 2021-2022 год                                                                 (тыс. рублей)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LDV</dc:creator>
  <cp:lastModifiedBy>aksu-fbp1-fo</cp:lastModifiedBy>
  <cp:revision>250</cp:revision>
  <cp:lastPrinted>2018-06-09T04:40:48Z</cp:lastPrinted>
  <dcterms:created xsi:type="dcterms:W3CDTF">2018-05-21T08:24:20Z</dcterms:created>
  <dcterms:modified xsi:type="dcterms:W3CDTF">2024-02-19T07:55:27Z</dcterms:modified>
</cp:coreProperties>
</file>